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7"/>
  </p:notesMasterIdLst>
  <p:sldIdLst>
    <p:sldId id="268" r:id="rId2"/>
    <p:sldId id="276" r:id="rId3"/>
    <p:sldId id="278" r:id="rId4"/>
    <p:sldId id="279" r:id="rId5"/>
    <p:sldId id="280" r:id="rId6"/>
    <p:sldId id="319" r:id="rId7"/>
    <p:sldId id="281" r:id="rId8"/>
    <p:sldId id="308" r:id="rId9"/>
    <p:sldId id="260" r:id="rId10"/>
    <p:sldId id="266" r:id="rId11"/>
    <p:sldId id="341" r:id="rId12"/>
    <p:sldId id="342" r:id="rId13"/>
    <p:sldId id="337" r:id="rId14"/>
    <p:sldId id="338" r:id="rId15"/>
    <p:sldId id="318" r:id="rId16"/>
    <p:sldId id="312" r:id="rId17"/>
    <p:sldId id="313" r:id="rId18"/>
    <p:sldId id="314" r:id="rId19"/>
    <p:sldId id="321" r:id="rId20"/>
    <p:sldId id="322" r:id="rId21"/>
    <p:sldId id="323" r:id="rId22"/>
    <p:sldId id="324" r:id="rId23"/>
    <p:sldId id="325" r:id="rId24"/>
    <p:sldId id="315" r:id="rId25"/>
    <p:sldId id="320" r:id="rId26"/>
    <p:sldId id="327" r:id="rId27"/>
    <p:sldId id="330" r:id="rId28"/>
    <p:sldId id="326" r:id="rId29"/>
    <p:sldId id="331" r:id="rId30"/>
    <p:sldId id="332" r:id="rId31"/>
    <p:sldId id="333" r:id="rId32"/>
    <p:sldId id="334" r:id="rId33"/>
    <p:sldId id="316" r:id="rId34"/>
    <p:sldId id="317" r:id="rId35"/>
    <p:sldId id="274" r:id="rId36"/>
  </p:sldIdLst>
  <p:sldSz cx="12192000" cy="6858000"/>
  <p:notesSz cx="6858000" cy="9144000"/>
  <p:embeddedFontLs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Century Gothic" pitchFamily="34" charset="0"/>
      <p:regular r:id="rId42"/>
      <p:bold r:id="rId43"/>
      <p:italic r:id="rId44"/>
      <p:boldItalic r:id="rId45"/>
    </p:embeddedFont>
    <p:embeddedFont>
      <p:font typeface="Calibri Light" pitchFamily="34" charset="0"/>
      <p:regular r:id="rId46"/>
      <p:italic r:id="rId47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ABB2"/>
    <a:srgbClr val="149DA4"/>
    <a:srgbClr val="13969D"/>
    <a:srgbClr val="128C91"/>
    <a:srgbClr val="7A4684"/>
    <a:srgbClr val="51A65D"/>
    <a:srgbClr val="3F9F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3" autoAdjust="0"/>
    <p:restoredTop sz="82130" autoAdjust="0"/>
  </p:normalViewPr>
  <p:slideViewPr>
    <p:cSldViewPr showGuides="1">
      <p:cViewPr varScale="1">
        <p:scale>
          <a:sx n="95" d="100"/>
          <a:sy n="95" d="100"/>
        </p:scale>
        <p:origin x="-76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EE231-E947-4691-8CCB-1F6B647137F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2D5FEF-25BC-4144-903A-F79A465EC39D}">
      <dgm:prSet custT="1"/>
      <dgm:spPr>
        <a:solidFill>
          <a:srgbClr val="40A4A6"/>
        </a:solidFill>
        <a:ln>
          <a:noFill/>
        </a:ln>
      </dgm:spPr>
      <dgm:t>
        <a:bodyPr/>
        <a:lstStyle/>
        <a:p>
          <a:r>
            <a:rPr lang="ru-RU" sz="1800" b="1" dirty="0"/>
            <a:t>2.2. Прототип (рис.3):</a:t>
          </a:r>
        </a:p>
        <a:p>
          <a:r>
            <a:rPr lang="ru-RU" sz="1800" b="1" dirty="0"/>
            <a:t>Порядок формирования модели управления и планирования для генерального проектировщика АЭС на основе:</a:t>
          </a:r>
          <a:endParaRPr lang="ru-RU" sz="1800" dirty="0"/>
        </a:p>
      </dgm:t>
    </dgm:pt>
    <dgm:pt modelId="{BFBCC281-BB93-41C3-B03E-992F4972F06A}" type="parTrans" cxnId="{4EF18F11-C4C2-49DA-BFE5-1A4372848104}">
      <dgm:prSet/>
      <dgm:spPr/>
      <dgm:t>
        <a:bodyPr/>
        <a:lstStyle/>
        <a:p>
          <a:endParaRPr lang="ru-RU" sz="1800"/>
        </a:p>
      </dgm:t>
    </dgm:pt>
    <dgm:pt modelId="{0D2835BD-3869-442A-A8F4-7011ADB4AD4A}" type="sibTrans" cxnId="{4EF18F11-C4C2-49DA-BFE5-1A4372848104}">
      <dgm:prSet/>
      <dgm:spPr/>
      <dgm:t>
        <a:bodyPr/>
        <a:lstStyle/>
        <a:p>
          <a:endParaRPr lang="ru-RU" sz="1800"/>
        </a:p>
      </dgm:t>
    </dgm:pt>
    <dgm:pt modelId="{9305EC83-24FC-4823-84DB-F997B24CB21E}">
      <dgm:prSet custT="1"/>
      <dgm:spPr>
        <a:noFill/>
        <a:ln>
          <a:noFill/>
        </a:ln>
      </dgm:spPr>
      <dgm:t>
        <a:bodyPr/>
        <a:lstStyle/>
        <a:p>
          <a:r>
            <a:rPr lang="ru-RU" sz="1800" b="0" dirty="0"/>
            <a:t>логико-лингвистического подхода</a:t>
          </a:r>
        </a:p>
      </dgm:t>
    </dgm:pt>
    <dgm:pt modelId="{3F1B4FCF-A71B-4BF4-B40C-36E069374C4E}" type="parTrans" cxnId="{C3827CD5-0944-42B9-8A70-0E72DA9FF940}">
      <dgm:prSet/>
      <dgm:spPr/>
      <dgm:t>
        <a:bodyPr/>
        <a:lstStyle/>
        <a:p>
          <a:endParaRPr lang="ru-RU" sz="1800"/>
        </a:p>
      </dgm:t>
    </dgm:pt>
    <dgm:pt modelId="{7377BAFC-5B30-48AB-A378-125000EC3185}" type="sibTrans" cxnId="{C3827CD5-0944-42B9-8A70-0E72DA9FF940}">
      <dgm:prSet/>
      <dgm:spPr/>
      <dgm:t>
        <a:bodyPr/>
        <a:lstStyle/>
        <a:p>
          <a:endParaRPr lang="ru-RU" sz="1800"/>
        </a:p>
      </dgm:t>
    </dgm:pt>
    <dgm:pt modelId="{4A7F41E1-6448-4C7A-B94B-96FCA2C57145}">
      <dgm:prSet custT="1"/>
      <dgm:spPr>
        <a:noFill/>
        <a:ln>
          <a:noFill/>
        </a:ln>
      </dgm:spPr>
      <dgm:t>
        <a:bodyPr/>
        <a:lstStyle/>
        <a:p>
          <a:r>
            <a:rPr lang="ru-RU" sz="1800" b="0" dirty="0"/>
            <a:t>принципов вертикальной интеграции, присущих характеристикам природно-продуктовой вертикали в атомной энергетике</a:t>
          </a:r>
        </a:p>
      </dgm:t>
    </dgm:pt>
    <dgm:pt modelId="{3C14D3D3-5ECE-46F7-8A66-63CEF90859AC}" type="parTrans" cxnId="{214BE3A5-4674-4091-AE85-CA37AB170E27}">
      <dgm:prSet/>
      <dgm:spPr/>
      <dgm:t>
        <a:bodyPr/>
        <a:lstStyle/>
        <a:p>
          <a:endParaRPr lang="ru-RU" sz="1800"/>
        </a:p>
      </dgm:t>
    </dgm:pt>
    <dgm:pt modelId="{73190A60-05C4-4FC0-80D9-6011ED3664E8}" type="sibTrans" cxnId="{214BE3A5-4674-4091-AE85-CA37AB170E27}">
      <dgm:prSet/>
      <dgm:spPr/>
      <dgm:t>
        <a:bodyPr/>
        <a:lstStyle/>
        <a:p>
          <a:endParaRPr lang="ru-RU" sz="1800"/>
        </a:p>
      </dgm:t>
    </dgm:pt>
    <dgm:pt modelId="{111C8471-2233-4544-9457-E84CE3F711D0}" type="pres">
      <dgm:prSet presAssocID="{9D5EE231-E947-4691-8CCB-1F6B647137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4EF11D-C229-48A3-A029-8C58DB656282}" type="pres">
      <dgm:prSet presAssocID="{B32D5FEF-25BC-4144-903A-F79A465EC39D}" presName="composite" presStyleCnt="0"/>
      <dgm:spPr/>
    </dgm:pt>
    <dgm:pt modelId="{5A7AB49D-0BB3-40E6-9387-E56578B23297}" type="pres">
      <dgm:prSet presAssocID="{B32D5FEF-25BC-4144-903A-F79A465EC39D}" presName="parTx" presStyleLbl="alignNode1" presStyleIdx="0" presStyleCnt="1" custScaleY="153651" custLinFactNeighborX="-1765" custLinFactNeighborY="-216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9951E-649E-4517-A265-D6AF609C1834}" type="pres">
      <dgm:prSet presAssocID="{B32D5FEF-25BC-4144-903A-F79A465EC39D}" presName="desTx" presStyleLbl="alignAccFollowNode1" presStyleIdx="0" presStyleCnt="1" custScaleY="124790" custLinFactNeighborX="3681" custLinFactNeighborY="14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7870CF-40DE-4EA3-A3D4-0FBB0FA2915B}" type="presOf" srcId="{9305EC83-24FC-4823-84DB-F997B24CB21E}" destId="{4919951E-649E-4517-A265-D6AF609C1834}" srcOrd="0" destOrd="0" presId="urn:microsoft.com/office/officeart/2005/8/layout/hList1"/>
    <dgm:cxn modelId="{E355FE79-6879-4DD9-A477-C9BDCC8DA2EB}" type="presOf" srcId="{B32D5FEF-25BC-4144-903A-F79A465EC39D}" destId="{5A7AB49D-0BB3-40E6-9387-E56578B23297}" srcOrd="0" destOrd="0" presId="urn:microsoft.com/office/officeart/2005/8/layout/hList1"/>
    <dgm:cxn modelId="{C3827CD5-0944-42B9-8A70-0E72DA9FF940}" srcId="{B32D5FEF-25BC-4144-903A-F79A465EC39D}" destId="{9305EC83-24FC-4823-84DB-F997B24CB21E}" srcOrd="0" destOrd="0" parTransId="{3F1B4FCF-A71B-4BF4-B40C-36E069374C4E}" sibTransId="{7377BAFC-5B30-48AB-A378-125000EC3185}"/>
    <dgm:cxn modelId="{4EF18F11-C4C2-49DA-BFE5-1A4372848104}" srcId="{9D5EE231-E947-4691-8CCB-1F6B647137FC}" destId="{B32D5FEF-25BC-4144-903A-F79A465EC39D}" srcOrd="0" destOrd="0" parTransId="{BFBCC281-BB93-41C3-B03E-992F4972F06A}" sibTransId="{0D2835BD-3869-442A-A8F4-7011ADB4AD4A}"/>
    <dgm:cxn modelId="{198DB0CA-2836-4E42-811A-EC4998ED98B6}" type="presOf" srcId="{9D5EE231-E947-4691-8CCB-1F6B647137FC}" destId="{111C8471-2233-4544-9457-E84CE3F711D0}" srcOrd="0" destOrd="0" presId="urn:microsoft.com/office/officeart/2005/8/layout/hList1"/>
    <dgm:cxn modelId="{3CD952C8-B1FE-4853-9227-769F5FC9E569}" type="presOf" srcId="{4A7F41E1-6448-4C7A-B94B-96FCA2C57145}" destId="{4919951E-649E-4517-A265-D6AF609C1834}" srcOrd="0" destOrd="1" presId="urn:microsoft.com/office/officeart/2005/8/layout/hList1"/>
    <dgm:cxn modelId="{214BE3A5-4674-4091-AE85-CA37AB170E27}" srcId="{B32D5FEF-25BC-4144-903A-F79A465EC39D}" destId="{4A7F41E1-6448-4C7A-B94B-96FCA2C57145}" srcOrd="1" destOrd="0" parTransId="{3C14D3D3-5ECE-46F7-8A66-63CEF90859AC}" sibTransId="{73190A60-05C4-4FC0-80D9-6011ED3664E8}"/>
    <dgm:cxn modelId="{9F3B93E1-ED24-425F-A948-E88B90994143}" type="presParOf" srcId="{111C8471-2233-4544-9457-E84CE3F711D0}" destId="{7A4EF11D-C229-48A3-A029-8C58DB656282}" srcOrd="0" destOrd="0" presId="urn:microsoft.com/office/officeart/2005/8/layout/hList1"/>
    <dgm:cxn modelId="{39FF1DB5-B3A5-44E9-B8F3-30DC3D0D56BC}" type="presParOf" srcId="{7A4EF11D-C229-48A3-A029-8C58DB656282}" destId="{5A7AB49D-0BB3-40E6-9387-E56578B23297}" srcOrd="0" destOrd="0" presId="urn:microsoft.com/office/officeart/2005/8/layout/hList1"/>
    <dgm:cxn modelId="{81B0BA57-52F5-4B09-9722-8A58B904A83C}" type="presParOf" srcId="{7A4EF11D-C229-48A3-A029-8C58DB656282}" destId="{4919951E-649E-4517-A265-D6AF609C1834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7AB49D-0BB3-40E6-9387-E56578B23297}">
      <dsp:nvSpPr>
        <dsp:cNvPr id="0" name=""/>
        <dsp:cNvSpPr/>
      </dsp:nvSpPr>
      <dsp:spPr>
        <a:xfrm>
          <a:off x="0" y="70188"/>
          <a:ext cx="3032486" cy="1863778"/>
        </a:xfrm>
        <a:prstGeom prst="rect">
          <a:avLst/>
        </a:prstGeom>
        <a:solidFill>
          <a:srgbClr val="40A4A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2.2. Прототип (рис.3):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Порядок формирования модели управления и планирования для генерального проектировщика АЭС на основе:</a:t>
          </a:r>
          <a:endParaRPr lang="ru-RU" sz="1800" kern="1200" dirty="0"/>
        </a:p>
      </dsp:txBody>
      <dsp:txXfrm>
        <a:off x="0" y="70188"/>
        <a:ext cx="3032486" cy="1863778"/>
      </dsp:txXfrm>
    </dsp:sp>
    <dsp:sp modelId="{4919951E-649E-4517-A265-D6AF609C1834}">
      <dsp:nvSpPr>
        <dsp:cNvPr id="0" name=""/>
        <dsp:cNvSpPr/>
      </dsp:nvSpPr>
      <dsp:spPr>
        <a:xfrm>
          <a:off x="0" y="1854634"/>
          <a:ext cx="3032486" cy="35076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/>
            <a:t>логико-лингвистического подхода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/>
            <a:t>принципов вертикальной интеграции, присущих характеристикам природно-продуктовой вертикали в атомной энергетике</a:t>
          </a:r>
        </a:p>
      </dsp:txBody>
      <dsp:txXfrm>
        <a:off x="0" y="1854634"/>
        <a:ext cx="3032486" cy="3507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C85A3F-6AE6-46C2-9A6C-482542DB4DBA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89B2BD-C126-4C7F-8B5C-590DCD364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Уважаемый председатель и члены комиссии, разрешите доложить основные результаты исследования!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4723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возможности регулирования параметров модели в графическом виде.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04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149DA4"/>
                </a:solidFill>
              </a:rPr>
              <a:t>В таблице 1 на слайде и в раздаточном материале представлен а</a:t>
            </a:r>
            <a:r>
              <a:rPr lang="ru-RU" dirty="0"/>
              <a:t>нализ эффектов от внедрения </a:t>
            </a:r>
            <a:r>
              <a:rPr lang="ru-RU" sz="1200" dirty="0">
                <a:solidFill>
                  <a:srgbClr val="149DA4"/>
                </a:solidFill>
              </a:rPr>
              <a:t>перспективных технологии цифровой трансформации в </a:t>
            </a:r>
            <a:r>
              <a:rPr lang="ru-RU" sz="1200">
                <a:solidFill>
                  <a:srgbClr val="149DA4"/>
                </a:solidFill>
              </a:rPr>
              <a:t>оборонной промышленности.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389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</a:t>
            </a:r>
            <a:r>
              <a:rPr lang="ru-RU" sz="1200" b="1" dirty="0">
                <a:solidFill>
                  <a:srgbClr val="149DA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цифровых двойников и сквозных технологий управления в цифровой трансформации для субъекта и объекта управления отраслями промышленности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2470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основной части доклада представим структуру модельного закона, состоящую из 7 разделов. Выделим статьи, имеющие важность.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0084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Концепция закона полагает решение указанных социально-экономических вопросов цифровой трансформации отраслей промышленности на основе </a:t>
            </a:r>
            <a:r>
              <a:rPr lang="ru-RU" sz="1200" dirty="0">
                <a:latin typeface="+mj-lt"/>
              </a:rPr>
              <a:t>создания в государствах </a:t>
            </a:r>
            <a:r>
              <a:rPr lang="ru-RU" sz="1200" b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новых</a:t>
            </a:r>
            <a:r>
              <a:rPr lang="ru-RU" sz="1200" u="sng" dirty="0">
                <a:latin typeface="+mj-lt"/>
              </a:rPr>
              <a:t> </a:t>
            </a:r>
            <a:r>
              <a:rPr lang="ru-RU" sz="1200" u="sng" dirty="0" err="1">
                <a:solidFill>
                  <a:srgbClr val="13969D"/>
                </a:solidFill>
                <a:latin typeface="+mj-lt"/>
              </a:rPr>
              <a:t>продуктово</a:t>
            </a:r>
            <a:r>
              <a:rPr lang="ru-RU" sz="1200" u="sng" dirty="0">
                <a:solidFill>
                  <a:srgbClr val="13969D"/>
                </a:solidFill>
                <a:latin typeface="+mj-lt"/>
              </a:rPr>
              <a:t>-производственных цепочек </a:t>
            </a:r>
            <a:r>
              <a:rPr lang="ru-RU" sz="1200" dirty="0">
                <a:latin typeface="+mj-lt"/>
              </a:rPr>
              <a:t>с обеспечением их </a:t>
            </a:r>
            <a:r>
              <a:rPr lang="ru-RU" sz="1200" b="1" dirty="0">
                <a:solidFill>
                  <a:srgbClr val="7A4684"/>
                </a:solidFill>
                <a:latin typeface="+mj-lt"/>
              </a:rPr>
              <a:t>вертикальной</a:t>
            </a:r>
            <a:r>
              <a:rPr lang="ru-RU" sz="1200" dirty="0">
                <a:latin typeface="+mj-lt"/>
              </a:rPr>
              <a:t> </a:t>
            </a:r>
            <a:r>
              <a:rPr lang="ru-RU" sz="1200" b="1" dirty="0">
                <a:solidFill>
                  <a:srgbClr val="7A4684"/>
                </a:solidFill>
                <a:latin typeface="+mj-lt"/>
              </a:rPr>
              <a:t>интеграции</a:t>
            </a:r>
            <a:r>
              <a:rPr lang="ru-RU" sz="1200" dirty="0">
                <a:latin typeface="+mj-lt"/>
              </a:rPr>
              <a:t> для формирования новых точек роста национальных экономик. При этом, повышение </a:t>
            </a:r>
            <a:r>
              <a:rPr lang="ru-RU" sz="1200" u="sng" dirty="0">
                <a:solidFill>
                  <a:srgbClr val="FF0000"/>
                </a:solidFill>
                <a:latin typeface="+mj-lt"/>
              </a:rPr>
              <a:t>качества жизни населения государства, должно стать результатам  </a:t>
            </a:r>
            <a:r>
              <a:rPr lang="ru-RU" sz="1200" dirty="0">
                <a:latin typeface="+mj-lt"/>
              </a:rPr>
              <a:t>цифровой трансформации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280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Глава 2 указывает на характеристики сложившихся условий процесса </a:t>
            </a:r>
            <a:r>
              <a:rPr lang="ru-RU" sz="1200" dirty="0">
                <a:latin typeface="+mj-lt"/>
              </a:rPr>
              <a:t>цифровой трансформации в государствах и раскрывает компетенции субъектов.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653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Глава 3 раскрывает </a:t>
            </a:r>
            <a:r>
              <a:rPr lang="ru-RU" sz="1200" dirty="0">
                <a:latin typeface="+mj-lt"/>
              </a:rPr>
              <a:t>особенности документального оформления первоочередного плана и порядка выполнения мероприятий  по цифровой трансформации отраслей промышленности.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967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статье 9 раскрывается суть </a:t>
            </a:r>
            <a:r>
              <a:rPr lang="ru-RU" sz="1200" dirty="0">
                <a:solidFill>
                  <a:srgbClr val="13969D"/>
                </a:solidFill>
              </a:rPr>
              <a:t>сквозных цифровых технологий как основы для технологического совершенствования.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407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статье 10 указаны значимые положения организационно-методического процесса цифровизации.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11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статье 12 представлены шаги уполномоченных органов по цифровизации промышленности…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29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Содержание </a:t>
            </a:r>
            <a:r>
              <a:rPr lang="ru-RU"/>
              <a:t>отчета нашло </a:t>
            </a:r>
            <a:r>
              <a:rPr lang="ru-RU" dirty="0"/>
              <a:t>отражение в 2 и 3 главах концепции Закона. Приложения 1 и 2 позволили обосновать меры и инструменты управления цифровой трансформацией, а отраженные в статьях 10-14 и приложениях 2-4 моменты позволили разработать мероприятия по государственному регулированию данного процесса в отраслях промышленности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542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… и уточнены показатели оценки эффективности.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3661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Статья 13, сформированная по обобщению опыта стран СНГ, позволила ясно указать на особенности планов, дорожных карт и имеющихся программ для их совместного исполнения и координации.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578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Важные основы цифровой трансформации будущего представлены в главе 4, в статьях с 14 по 21.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299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Так, научно проработаны </a:t>
            </a:r>
            <a:r>
              <a:rPr lang="ru-RU" sz="1200" dirty="0">
                <a:solidFill>
                  <a:srgbClr val="128C91"/>
                </a:solidFill>
                <a:effectLst/>
                <a:ea typeface="Times New Roman" panose="02020603050405020304" pitchFamily="18" charset="0"/>
              </a:rPr>
              <a:t>экономические и социальные условия, </a:t>
            </a:r>
            <a:r>
              <a:rPr lang="ru-RU" sz="1200" u="sng" dirty="0">
                <a:solidFill>
                  <a:srgbClr val="128C91"/>
                </a:solidFill>
                <a:effectLst/>
                <a:ea typeface="Times New Roman" panose="02020603050405020304" pitchFamily="18" charset="0"/>
              </a:rPr>
              <a:t>экономические механизмы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 цифровой трансформации промышленности и меры по их стимулированию.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698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16 статье прописаны </a:t>
            </a:r>
            <a:r>
              <a:rPr lang="ru-RU" sz="1200" dirty="0">
                <a:solidFill>
                  <a:srgbClr val="128C91"/>
                </a:solidFill>
              </a:rPr>
              <a:t>меры финансовой и  налоговой поддержки данного процесса.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021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Основополагающее значение данного закона несет стратегический план цифровой трансформации, синхронизированный по всем ярусам управления…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789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…с указанием организационных инструментов его реализации в 19 статье.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390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субъектов, или лиц, принимающих решения, архиважное значение имеет статья 22, раскрывающая о</a:t>
            </a:r>
            <a:r>
              <a:rPr lang="ru-RU" sz="1200" dirty="0">
                <a:solidFill>
                  <a:srgbClr val="128C91"/>
                </a:solidFill>
              </a:rPr>
              <a:t>беспечение общих интересов национальной безопасности...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856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… и информационной безопасности в 23 статье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5781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в совокупности сформулировано в виде системы стратегических плановых, организационных и координационных решений  в статье 23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14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Этот раздел настоящего доклада раскрывает научные принципы и методологию цифровой трансформации, ключевыми моментами являются – вертикальная интеграция на основе природно-продуктовой цепочки (модель и сценарии разрешения проблемных ситуаций представлены на слайде). Применение цифровых сквозных технологий управления как в отраслях промышленности, так и в их управляющих  структурах (руководстве предприятий, регионов, муниципалитетов, субъектов и т.д.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930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главе 5 проработаны аспекты </a:t>
            </a:r>
            <a:r>
              <a:rPr lang="ru-RU" dirty="0">
                <a:latin typeface="+mj-lt"/>
              </a:rPr>
              <a:t>международного сотрудничества в области цифровой трансформации отраслей промышленности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049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главе 6 обозначена ответственность </a:t>
            </a:r>
            <a:r>
              <a:rPr lang="ru-RU" sz="1200" dirty="0">
                <a:solidFill>
                  <a:srgbClr val="13969D"/>
                </a:solidFill>
                <a:latin typeface="+mj-lt"/>
              </a:rPr>
              <a:t>за нарушение  установленных требований по проведению цифровой  трансформации  промышленности и в главе 7 - заключительные положения.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836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Спасибо за внимание и хочу выразить признательность организаторам и участникам за обмен информацией и возможность сотрудничества, тем более, что ряд выступлений моих коллег в полной мере может быть учтен в проекте </a:t>
            </a:r>
            <a:r>
              <a:rPr lang="ru-RU" dirty="0" err="1"/>
              <a:t>моельного</a:t>
            </a:r>
            <a:r>
              <a:rPr lang="ru-RU" dirty="0"/>
              <a:t> закона о цифровой трансформации отраслей промышленности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63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Представлены на слайде (и в статье 4) принципы настоящей концепции и подчеркнут приоритет процесса цифровой трансформации отраслей промышленности  - это повышение качества жизни.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068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терминосистему закона положены понятия </a:t>
            </a:r>
            <a:r>
              <a:rPr lang="ru-RU" sz="1200" b="1" dirty="0">
                <a:solidFill>
                  <a:srgbClr val="16ABB2"/>
                </a:solidFill>
                <a:ea typeface="Times New Roman" panose="02020603050405020304" pitchFamily="18" charset="0"/>
              </a:rPr>
              <a:t>ц</a:t>
            </a:r>
            <a:r>
              <a:rPr lang="ru-RU" sz="1200" b="1" dirty="0">
                <a:solidFill>
                  <a:srgbClr val="16ABB2"/>
                </a:solidFill>
                <a:effectLst/>
                <a:ea typeface="Times New Roman" panose="02020603050405020304" pitchFamily="18" charset="0"/>
              </a:rPr>
              <a:t>ифровой трансформации как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highlight>
                  <a:srgbClr val="00FFFF"/>
                </a:highlight>
                <a:ea typeface="Times New Roman" panose="02020603050405020304" pitchFamily="18" charset="0"/>
              </a:rPr>
              <a:t>переосмысление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 и изменение </a:t>
            </a:r>
            <a:r>
              <a:rPr lang="ru-RU" sz="1200" dirty="0">
                <a:effectLst/>
                <a:highlight>
                  <a:srgbClr val="00FFFF"/>
                </a:highlight>
                <a:ea typeface="Times New Roman" panose="02020603050405020304" pitchFamily="18" charset="0"/>
              </a:rPr>
              <a:t>способов управления 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состоянием искусственных систем. </a:t>
            </a:r>
            <a:r>
              <a:rPr lang="ru-RU" sz="1200" b="1" dirty="0" err="1">
                <a:solidFill>
                  <a:srgbClr val="16ABB2"/>
                </a:solidFill>
                <a:effectLst/>
                <a:latin typeface="+mj-lt"/>
                <a:ea typeface="Times New Roman" panose="02020603050405020304" pitchFamily="18" charset="0"/>
              </a:rPr>
              <a:t>Продуктово</a:t>
            </a:r>
            <a:r>
              <a:rPr lang="ru-RU" sz="1200" b="1" dirty="0">
                <a:solidFill>
                  <a:srgbClr val="16ABB2"/>
                </a:solidFill>
                <a:effectLst/>
                <a:latin typeface="+mj-lt"/>
                <a:ea typeface="Times New Roman" panose="02020603050405020304" pitchFamily="18" charset="0"/>
              </a:rPr>
              <a:t>-</a:t>
            </a:r>
            <a:r>
              <a:rPr lang="ru-RU" sz="1200" b="1" dirty="0">
                <a:solidFill>
                  <a:srgbClr val="16ABB2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</a:rPr>
              <a:t>производственная вертикаль цифровой трансформации </a:t>
            </a:r>
            <a:r>
              <a:rPr lang="ru-RU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– это оптимизированное </a:t>
            </a:r>
            <a:r>
              <a:rPr lang="ru-RU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</a:rPr>
              <a:t>формирование добавленной стоимости в процессе интеграции на основе с</a:t>
            </a:r>
            <a:r>
              <a:rPr lang="ru-RU" sz="1200" b="1" dirty="0">
                <a:solidFill>
                  <a:srgbClr val="16ABB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квозных технологий </a:t>
            </a:r>
            <a:r>
              <a:rPr lang="ru-RU" sz="1200" b="1" dirty="0">
                <a:solidFill>
                  <a:srgbClr val="16ABB2"/>
                </a:solidFill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управления,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позволяющих </a:t>
            </a:r>
            <a:r>
              <a:rPr lang="ru-RU" sz="1200" dirty="0"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моделировать и визуализировать </a:t>
            </a:r>
            <a:r>
              <a:rPr lang="ru-RU" sz="12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плановые, организационные, координационные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решения путем </a:t>
            </a:r>
            <a:r>
              <a:rPr lang="ru-RU" sz="12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когнитивного динамического нормирования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реальном времени.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96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128C91"/>
                </a:solidFill>
              </a:rPr>
              <a:t>На рисунке 1. представлена модель</a:t>
            </a:r>
            <a:r>
              <a:rPr lang="ru-RU" sz="1200" dirty="0"/>
              <a:t> </a:t>
            </a:r>
            <a:r>
              <a:rPr lang="ru-RU" sz="1200" dirty="0">
                <a:solidFill>
                  <a:srgbClr val="128C9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вертикали цифровой трансформации</a:t>
            </a:r>
            <a:r>
              <a:rPr lang="en-US" sz="1200" dirty="0">
                <a:solidFill>
                  <a:srgbClr val="128C9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128C9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 задействованием крупного, среднего и малого бизнеса), </a:t>
            </a:r>
            <a:r>
              <a:rPr lang="ru-RU" sz="1200" dirty="0">
                <a:solidFill>
                  <a:schemeClr val="tx1"/>
                </a:solidFill>
              </a:rPr>
              <a:t>ситуационных аналитических центров и указанием взаимосвязей.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207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рисунке 2 показан пример вертикали для атомной отрасли.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864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рисунке 3 представлена модель стратегического управления на основе </a:t>
            </a:r>
            <a:r>
              <a:rPr lang="ru-RU" sz="1200" b="0" dirty="0"/>
              <a:t>принципов вертикальной интеграции, присущих характеристикам природно-продуктовой вертикали в атомной энергетике, где в центральной части раскрыт концептуальный каркас сквозных технологий управления.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862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слайде представлен процесс моделирования сценариев по предлагаемой технологии.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10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F1F5-EA5F-4E24-BAD9-FEDD4F60B7FC}" type="datetime1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7DAF-0C67-46B2-A2A8-BEF34F1EB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5660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59049-292A-4F1D-8321-AD4F675D2CCC}" type="datetime1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5666-4A62-4720-BDD6-48E1234D3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411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7BDEF-825C-4704-9ACA-ADA289D9B4CA}" type="datetime1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E287-44C5-4AE6-AA3F-231422531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890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4018D-047B-402C-9C90-42404644D277}" type="datetime1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2A19-F267-4BB4-A0BB-F099E3C16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954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6D7B5-FF7A-42AE-8E8A-AF3DB27DD6E8}" type="datetime1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53EE-F243-4DEF-A689-90B801F53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715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DCB-277E-4492-9E7B-0A2D60B32C36}" type="datetime1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1E60-AB2A-407E-8AB5-A68BFFA18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045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18DA-AFD0-44C6-A55D-924AF0A2939F}" type="datetime1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3E28-770A-430A-8409-81A8490B6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907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D1C43-1044-4B93-B3DD-B0F5286B50E8}" type="datetime1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FF1F-38C3-46A3-9550-18CB76F20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151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5511-A1DD-4EAC-828E-178473CB3182}" type="datetime1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2A73-F87A-4C5D-A8F5-135286372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309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D0E3-B023-45A9-B3A4-419729396970}" type="datetime1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DD53-1FCF-4E2F-8095-44522081E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9430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DA9E7-F180-4058-9C44-8A45A8056EAD}" type="datetime1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34E9-D5E0-4856-8ACE-643C0C266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8218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69DC68-0503-42FE-9790-1BE89496E5CA}" type="datetime1">
              <a:rPr lang="ru-RU" smtClean="0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91344" y="1664605"/>
            <a:ext cx="10972800" cy="352878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ОТЧЕТ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Научный анализ законодательства государств–участников СНГ, правоприменительной практики и норм международного права по цифровой трансформации отраслей промышленности, 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Проект Концепции модельного закона </a:t>
            </a:r>
            <a:br>
              <a:rPr lang="ru-RU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«Модельный закон о Цифровой трансформации отраслей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промышленности для государств - участников СНГ»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Этап 1 (февраль-март 2021 г.)</a:t>
            </a:r>
            <a:br>
              <a:rPr lang="ru-RU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докладчик и– </a:t>
            </a:r>
            <a:r>
              <a:rPr lang="ru-RU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Яковлева Елена Анатольевна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д.э.н., проф. каф. Экономики и управления предприятиями и производственными комплексами </a:t>
            </a:r>
            <a:r>
              <a:rPr lang="ru-RU" sz="20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СПбГЭУ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Ткаченко </a:t>
            </a:r>
            <a:r>
              <a:rPr lang="ru-RU" sz="18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Елена </a:t>
            </a:r>
            <a:r>
              <a:rPr lang="ru-RU" sz="18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Анатольевна, </a:t>
            </a:r>
            <a:r>
              <a:rPr lang="ru-RU" sz="1800" b="1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д.э.н</a:t>
            </a:r>
            <a:r>
              <a:rPr lang="ru-RU" sz="18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., проф. каф. Экономики и управления предприятиями и производственными комплексами </a:t>
            </a:r>
            <a:r>
              <a:rPr lang="ru-RU" sz="1800" b="1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СПбГЭУ</a:t>
            </a:r>
            <a:r>
              <a:rPr lang="ru-RU" sz="28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4025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69A40BD5-84EA-4410-80A0-5640652CE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CA6BD28-255E-46EF-9FC4-1A58CDB3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DFF1F-38C3-46A3-9550-18CB76F20A1A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4403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BA4B8A0-6B18-4E7F-8FEF-378BDD20D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D060B54F-A94B-423E-A03F-21CEF4B70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6263381"/>
              </p:ext>
            </p:extLst>
          </p:nvPr>
        </p:nvGraphicFramePr>
        <p:xfrm>
          <a:off x="127758" y="836715"/>
          <a:ext cx="3032486" cy="536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6F1445-031C-4580-8C79-B30AD15D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825-2FDE-4AEE-89BD-0595F795BB2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Rectangle 72">
            <a:extLst>
              <a:ext uri="{FF2B5EF4-FFF2-40B4-BE49-F238E27FC236}">
                <a16:creationId xmlns:a16="http://schemas.microsoft.com/office/drawing/2014/main" xmlns="" id="{24493EC0-8D88-4C52-94F5-C99D9A966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35332" y="2092325"/>
            <a:ext cx="1685400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2">
            <a:extLst>
              <a:ext uri="{FF2B5EF4-FFF2-40B4-BE49-F238E27FC236}">
                <a16:creationId xmlns:a16="http://schemas.microsoft.com/office/drawing/2014/main" xmlns="" id="{059B56C2-A8DB-4DB9-9D28-56F600720B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108762" cy="82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873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DA9DAC-82DC-417B-872A-1F0139D9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-2812"/>
            <a:ext cx="10423802" cy="108153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149DA4"/>
                </a:solidFill>
              </a:rPr>
              <a:t>2.2 Пример: сценарное моделирование произвольных переменных </a:t>
            </a:r>
            <a:r>
              <a:rPr lang="en-US" sz="2800" dirty="0">
                <a:solidFill>
                  <a:srgbClr val="149DA4"/>
                </a:solidFill>
              </a:rPr>
              <a:t>(</a:t>
            </a:r>
            <a:r>
              <a:rPr lang="en-US" sz="2800" dirty="0" err="1">
                <a:solidFill>
                  <a:srgbClr val="149DA4"/>
                </a:solidFill>
              </a:rPr>
              <a:t>MatLab</a:t>
            </a:r>
            <a:r>
              <a:rPr lang="ru-RU" sz="2800" dirty="0">
                <a:solidFill>
                  <a:srgbClr val="149DA4"/>
                </a:solidFill>
              </a:rPr>
              <a:t>+</a:t>
            </a:r>
            <a:r>
              <a:rPr lang="ru-RU" sz="2800" dirty="0" err="1">
                <a:solidFill>
                  <a:srgbClr val="149DA4"/>
                </a:solidFill>
              </a:rPr>
              <a:t>лингвокомбинаторика</a:t>
            </a:r>
            <a:r>
              <a:rPr lang="en-US" sz="2800" dirty="0">
                <a:solidFill>
                  <a:srgbClr val="149DA4"/>
                </a:solidFill>
              </a:rPr>
              <a:t>)</a:t>
            </a:r>
            <a:endParaRPr lang="ru-RU" sz="2800" dirty="0">
              <a:solidFill>
                <a:srgbClr val="149DA4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7BAAA3-D909-4E44-AB84-AC803D4ED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727" y="1195439"/>
            <a:ext cx="5552395" cy="823912"/>
          </a:xfrm>
        </p:spPr>
        <p:txBody>
          <a:bodyPr anchor="ctr">
            <a:normAutofit fontScale="85000" lnSpcReduction="20000"/>
          </a:bodyPr>
          <a:lstStyle/>
          <a:p>
            <a:pPr algn="ctr"/>
            <a:r>
              <a:rPr lang="ru-RU" dirty="0">
                <a:solidFill>
                  <a:srgbClr val="40A4A6"/>
                </a:solidFill>
              </a:rPr>
              <a:t>Дискретная модель процесса проектирования и сооружения АЭС с 7 переменными и 1 условием (рис.4)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A60734B-646C-4226-852F-AF3954044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878" y="1161468"/>
            <a:ext cx="5552395" cy="823912"/>
          </a:xfrm>
        </p:spPr>
        <p:txBody>
          <a:bodyPr anchor="ctr">
            <a:normAutofit fontScale="92500"/>
          </a:bodyPr>
          <a:lstStyle/>
          <a:p>
            <a:pPr algn="ctr"/>
            <a:r>
              <a:rPr lang="ru-RU" dirty="0">
                <a:solidFill>
                  <a:srgbClr val="40A4A6"/>
                </a:solidFill>
              </a:rPr>
              <a:t>Зависимости от времени переменных дискретной динамической системы (рис.5)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3A11930-8566-40AF-AA16-034B5813B88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 l="26062" t="12782" r="14297" b="5714"/>
          <a:stretch>
            <a:fillRect/>
          </a:stretch>
        </p:blipFill>
        <p:spPr bwMode="auto">
          <a:xfrm>
            <a:off x="425018" y="2155755"/>
            <a:ext cx="5317491" cy="40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C6BC968C-6A54-4B38-A4F5-EF7520AE7E8D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4" cstate="print"/>
          <a:srcRect l="6698" t="9023" r="38058" b="30513"/>
          <a:stretch>
            <a:fillRect/>
          </a:stretch>
        </p:blipFill>
        <p:spPr bwMode="auto">
          <a:xfrm>
            <a:off x="6336232" y="2247349"/>
            <a:ext cx="5578285" cy="3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C75801-233C-4D9A-9D5A-845819E7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825-2FDE-4AEE-89BD-0595F795BB2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5431FA-9434-4D50-BA6B-95E78C31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" name="Рисунок 2">
            <a:extLst>
              <a:ext uri="{FF2B5EF4-FFF2-40B4-BE49-F238E27FC236}">
                <a16:creationId xmlns:a16="http://schemas.microsoft.com/office/drawing/2014/main" xmlns="" id="{92657E1D-2961-480E-B2D6-8585A06EF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108762" cy="82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548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99E1CE-D95A-4A33-BB77-120452B1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154" y="331354"/>
            <a:ext cx="10972800" cy="1143000"/>
          </a:xfrm>
        </p:spPr>
        <p:txBody>
          <a:bodyPr/>
          <a:lstStyle/>
          <a:p>
            <a:r>
              <a:rPr lang="ru-RU" sz="2800" dirty="0">
                <a:solidFill>
                  <a:srgbClr val="149DA4"/>
                </a:solidFill>
              </a:rPr>
              <a:t>2.2. Пример: </a:t>
            </a:r>
            <a:r>
              <a:rPr lang="ru-RU" sz="2800" dirty="0">
                <a:solidFill>
                  <a:srgbClr val="149D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Анализ результатов лингво-комбинаторного моделирования в управлении инжиниринговым дивизионом атомной отрасли</a:t>
            </a: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270F5F-3B63-4B79-9F77-2BB2625B0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94" y="1535113"/>
            <a:ext cx="5905823" cy="639762"/>
          </a:xfrm>
        </p:spPr>
        <p:txBody>
          <a:bodyPr/>
          <a:lstStyle/>
          <a:p>
            <a:r>
              <a:rPr lang="ru-RU" sz="2000" dirty="0">
                <a:effectLst/>
                <a:ea typeface="Calibri" panose="020F0502020204030204" pitchFamily="34" charset="0"/>
              </a:rPr>
              <a:t>Управление моделью. Возрастание переменной А</a:t>
            </a:r>
            <a:r>
              <a:rPr lang="ru-RU" sz="2000" baseline="-25000" dirty="0">
                <a:effectLst/>
                <a:ea typeface="Calibri" panose="020F0502020204030204" pitchFamily="34" charset="0"/>
              </a:rPr>
              <a:t>5</a:t>
            </a:r>
            <a:r>
              <a:rPr lang="ru-RU" sz="2000" dirty="0">
                <a:effectLst/>
                <a:ea typeface="Calibri" panose="020F0502020204030204" pitchFamily="34" charset="0"/>
              </a:rPr>
              <a:t>, убывание переменной А</a:t>
            </a:r>
            <a:r>
              <a:rPr lang="ru-RU" sz="2000" baseline="-25000" dirty="0">
                <a:effectLst/>
                <a:ea typeface="Calibri" panose="020F0502020204030204" pitchFamily="34" charset="0"/>
              </a:rPr>
              <a:t>6 </a:t>
            </a:r>
            <a:r>
              <a:rPr lang="ru-RU" sz="2000" dirty="0">
                <a:effectLst/>
                <a:ea typeface="Calibri" panose="020F0502020204030204" pitchFamily="34" charset="0"/>
              </a:rPr>
              <a:t>(рис.6)</a:t>
            </a:r>
            <a:endParaRPr lang="ru-RU" sz="2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7CE6627-5B75-4EEC-8BDB-EBB795E69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7" y="1793273"/>
            <a:ext cx="5389033" cy="381719"/>
          </a:xfrm>
        </p:spPr>
        <p:txBody>
          <a:bodyPr/>
          <a:lstStyle/>
          <a:p>
            <a:r>
              <a:rPr lang="ru-RU" sz="2000" dirty="0">
                <a:effectLst/>
                <a:ea typeface="Calibri" panose="020F0502020204030204" pitchFamily="34" charset="0"/>
              </a:rPr>
              <a:t>Управление моделью. Возрастание переменной А</a:t>
            </a:r>
            <a:r>
              <a:rPr lang="ru-RU" sz="2000" baseline="-25000" dirty="0">
                <a:effectLst/>
                <a:ea typeface="Calibri" panose="020F0502020204030204" pitchFamily="34" charset="0"/>
              </a:rPr>
              <a:t>5 </a:t>
            </a:r>
            <a:r>
              <a:rPr lang="ru-RU" sz="2000" dirty="0">
                <a:effectLst/>
                <a:ea typeface="Calibri" panose="020F0502020204030204" pitchFamily="34" charset="0"/>
              </a:rPr>
              <a:t>(рис.7)</a:t>
            </a:r>
            <a:endParaRPr lang="ru-RU" sz="20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F0B4301-F313-47E3-A35E-1AD6ADE784A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 l="1419" t="13333" r="43495" b="26429"/>
          <a:stretch>
            <a:fillRect/>
          </a:stretch>
        </p:blipFill>
        <p:spPr bwMode="auto">
          <a:xfrm>
            <a:off x="0" y="2493912"/>
            <a:ext cx="5995988" cy="356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F38F72E4-9AA3-4D1C-B837-8389EEC21F2E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4" cstate="print"/>
          <a:srcRect l="1419" t="13571" r="43361" b="26429"/>
          <a:stretch>
            <a:fillRect/>
          </a:stretch>
        </p:blipFill>
        <p:spPr bwMode="auto">
          <a:xfrm>
            <a:off x="6193367" y="2468205"/>
            <a:ext cx="5995988" cy="359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5ED6EF94-E080-464B-920A-80B3D40A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580C5550-26E1-4CF6-B830-7B66D769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73E28-770A-430A-8409-81A8490B6A00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11" name="Рисунок 2">
            <a:extLst>
              <a:ext uri="{FF2B5EF4-FFF2-40B4-BE49-F238E27FC236}">
                <a16:creationId xmlns:a16="http://schemas.microsoft.com/office/drawing/2014/main" xmlns="" id="{A72ED5AA-88C9-4417-9A2E-C128797E9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108762" cy="82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4001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EFB03F-142C-4F50-A9AE-F437DD22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090" y="0"/>
            <a:ext cx="10772557" cy="764704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149DA4"/>
                </a:solidFill>
              </a:rPr>
              <a:t>Таблица 1. Перспективные технологии цифровой трансформации ОПК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053A39E5-7BC8-4FC8-AD86-DF2EF5183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7090857"/>
              </p:ext>
            </p:extLst>
          </p:nvPr>
        </p:nvGraphicFramePr>
        <p:xfrm>
          <a:off x="263352" y="844252"/>
          <a:ext cx="11665296" cy="595665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924343">
                  <a:extLst>
                    <a:ext uri="{9D8B030D-6E8A-4147-A177-3AD203B41FA5}">
                      <a16:colId xmlns:a16="http://schemas.microsoft.com/office/drawing/2014/main" xmlns="" val="1464519574"/>
                    </a:ext>
                  </a:extLst>
                </a:gridCol>
                <a:gridCol w="4383429">
                  <a:extLst>
                    <a:ext uri="{9D8B030D-6E8A-4147-A177-3AD203B41FA5}">
                      <a16:colId xmlns:a16="http://schemas.microsoft.com/office/drawing/2014/main" xmlns="" val="3752016386"/>
                    </a:ext>
                  </a:extLst>
                </a:gridCol>
                <a:gridCol w="5357524">
                  <a:extLst>
                    <a:ext uri="{9D8B030D-6E8A-4147-A177-3AD203B41FA5}">
                      <a16:colId xmlns:a16="http://schemas.microsoft.com/office/drawing/2014/main" xmlns="" val="1955865459"/>
                    </a:ext>
                  </a:extLst>
                </a:gridCol>
              </a:tblGrid>
              <a:tr h="5421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200" b="0" cap="all" spc="150" dirty="0">
                          <a:solidFill>
                            <a:schemeClr val="lt1"/>
                          </a:solidFill>
                          <a:effectLst/>
                        </a:rPr>
                        <a:t>Технология</a:t>
                      </a:r>
                      <a:endParaRPr lang="ru-RU" sz="1200" b="0" cap="all" spc="15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200" b="0" cap="all" spc="150" dirty="0">
                          <a:solidFill>
                            <a:schemeClr val="lt1"/>
                          </a:solidFill>
                          <a:effectLst/>
                        </a:rPr>
                        <a:t>Содержание</a:t>
                      </a:r>
                      <a:endParaRPr lang="ru-RU" sz="1200" b="0" cap="all" spc="15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200" b="0" cap="all" spc="150" dirty="0">
                          <a:solidFill>
                            <a:schemeClr val="lt1"/>
                          </a:solidFill>
                          <a:effectLst/>
                        </a:rPr>
                        <a:t>Эффекты от внедрения в системе управления предприятий ОПК</a:t>
                      </a:r>
                      <a:endParaRPr lang="ru-RU" sz="1200" b="0" cap="all" spc="15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7881865"/>
                  </a:ext>
                </a:extLst>
              </a:tr>
              <a:tr h="73465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cap="none" spc="0" dirty="0">
                          <a:solidFill>
                            <a:srgbClr val="149DA4"/>
                          </a:solidFill>
                          <a:effectLst/>
                        </a:rPr>
                        <a:t>Онтологические модели</a:t>
                      </a:r>
                      <a:endParaRPr lang="ru-RU" sz="1400" cap="none" spc="0" dirty="0">
                        <a:solidFill>
                          <a:srgbClr val="149DA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Описание и хранение </a:t>
                      </a:r>
                      <a:r>
                        <a:rPr lang="ru-RU" sz="1200" cap="none" spc="0" dirty="0" err="1">
                          <a:solidFill>
                            <a:schemeClr val="tx1"/>
                          </a:solidFill>
                          <a:effectLst/>
                        </a:rPr>
                        <a:t>слабоструктурируемых</a:t>
                      </a:r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 знаний в едином информационном пространстве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 cap="none" spc="0">
                          <a:solidFill>
                            <a:schemeClr val="tx1"/>
                          </a:solidFill>
                          <a:effectLst/>
                        </a:rPr>
                        <a:t>Снижение издержек, связанных с поиском и извлечением знаний как в системах автоматизированного проектирования, так и в системах поддержки принятия решений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63304938"/>
                  </a:ext>
                </a:extLst>
              </a:tr>
              <a:tr h="73465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cap="none" spc="0" dirty="0">
                          <a:solidFill>
                            <a:srgbClr val="149DA4"/>
                          </a:solidFill>
                          <a:effectLst/>
                        </a:rPr>
                        <a:t>Логико-лингвистическое моделирование</a:t>
                      </a:r>
                      <a:endParaRPr lang="ru-RU" sz="1400" cap="none" spc="0" dirty="0">
                        <a:solidFill>
                          <a:srgbClr val="149DA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Описание систем, основанных на целевом извлечении и формировании нечеткого логического вывода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 cap="none" spc="0">
                          <a:solidFill>
                            <a:schemeClr val="tx1"/>
                          </a:solidFill>
                          <a:effectLst/>
                        </a:rPr>
                        <a:t>Повышение защищенности и устойчивости системы управления за счет возможности получения прогнозов развития ситуаций на основании нечетких вводных условий.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3575430"/>
                  </a:ext>
                </a:extLst>
              </a:tr>
              <a:tr h="73465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cap="none" spc="0">
                          <a:solidFill>
                            <a:srgbClr val="149DA4"/>
                          </a:solidFill>
                          <a:effectLst/>
                        </a:rPr>
                        <a:t>Цифровые двойники</a:t>
                      </a:r>
                      <a:endParaRPr lang="ru-RU" sz="1400" cap="none" spc="0">
                        <a:solidFill>
                          <a:srgbClr val="149DA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Цифровая модель, содержащая большой объем данных, подробно и всесторонне описывающих его сущность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 cap="none" spc="0">
                          <a:solidFill>
                            <a:schemeClr val="tx1"/>
                          </a:solidFill>
                          <a:effectLst/>
                        </a:rPr>
                        <a:t>Повышение качества принимаемых управленческих решений за счет моделирования состояния системы с учетом оказываемых на нее воздействий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0175711"/>
                  </a:ext>
                </a:extLst>
              </a:tr>
              <a:tr h="73465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cap="none" spc="0" dirty="0">
                          <a:solidFill>
                            <a:srgbClr val="149DA4"/>
                          </a:solidFill>
                          <a:effectLst/>
                        </a:rPr>
                        <a:t>Промышленный̆ интернет вещей̆</a:t>
                      </a:r>
                      <a:endParaRPr lang="ru-RU" sz="1400" cap="none" spc="0" dirty="0">
                        <a:solidFill>
                          <a:srgbClr val="149DA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Интеграция промышленных объектов с системой управления посредством сетей и интернета для сбора больших данных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 cap="none" spc="0">
                          <a:solidFill>
                            <a:schemeClr val="tx1"/>
                          </a:solidFill>
                          <a:effectLst/>
                        </a:rPr>
                        <a:t>Снижение издержек на сбор, обработку и анализ большого объема данных для управления промышленными объектами и извлечения знаний о них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3049217"/>
                  </a:ext>
                </a:extLst>
              </a:tr>
              <a:tr h="92719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cap="none" spc="0" dirty="0">
                          <a:solidFill>
                            <a:srgbClr val="149DA4"/>
                          </a:solidFill>
                          <a:effectLst/>
                        </a:rPr>
                        <a:t>Машинное обучение</a:t>
                      </a:r>
                      <a:endParaRPr lang="ru-RU" sz="1400" cap="none" spc="0" dirty="0">
                        <a:solidFill>
                          <a:srgbClr val="149DA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 cap="none" spc="0">
                          <a:solidFill>
                            <a:schemeClr val="tx1"/>
                          </a:solidFill>
                          <a:effectLst/>
                        </a:rPr>
                        <a:t>Алгоритм, основанный на математических и статистических методах для самостоятельного поиска решения на основании извлечения знаний из больших данных.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Снижение издержек на принятие управленческих решений в типовых ситуациях на основании накопленных объемов данных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9342272"/>
                  </a:ext>
                </a:extLst>
              </a:tr>
              <a:tr h="73465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cap="none" spc="0" dirty="0">
                          <a:solidFill>
                            <a:srgbClr val="149DA4"/>
                          </a:solidFill>
                          <a:effectLst/>
                        </a:rPr>
                        <a:t>Распределенные реестры</a:t>
                      </a:r>
                      <a:endParaRPr lang="ru-RU" sz="1400" cap="none" spc="0" dirty="0">
                        <a:solidFill>
                          <a:srgbClr val="149DA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 cap="none" spc="0">
                          <a:solidFill>
                            <a:schemeClr val="tx1"/>
                          </a:solidFill>
                          <a:effectLst/>
                        </a:rPr>
                        <a:t>Технология, обеспечивающая доступ участников взаимодействия к обмену и хранению реестра данных [20]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Снижение издержек как временных, так и финансовых при заключении контрактов в сфере ГОЗ и контролем за их исполнение за счет применения аналога 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SMART</a:t>
                      </a:r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-контрактов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1661437"/>
                  </a:ext>
                </a:extLst>
              </a:tr>
              <a:tr h="73465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cap="none" spc="0" dirty="0">
                          <a:solidFill>
                            <a:srgbClr val="149DA4"/>
                          </a:solidFill>
                          <a:effectLst/>
                        </a:rPr>
                        <a:t>Фреймовое представление знаний</a:t>
                      </a:r>
                      <a:endParaRPr lang="ru-RU" sz="1400" cap="none" spc="0" dirty="0">
                        <a:solidFill>
                          <a:srgbClr val="149DA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 cap="none" spc="0">
                          <a:solidFill>
                            <a:schemeClr val="tx1"/>
                          </a:solidFill>
                          <a:effectLst/>
                        </a:rPr>
                        <a:t>Представляет собой способ абстрактного хранения знания в виде значений характеристик, в комплексе формирующих указанное знание о сущности</a:t>
                      </a:r>
                      <a:endParaRPr lang="ru-RU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 cap="none" spc="0" dirty="0">
                          <a:solidFill>
                            <a:schemeClr val="tx1"/>
                          </a:solidFill>
                          <a:effectLst/>
                        </a:rPr>
                        <a:t>В комплексе с логико-лингвистическим моделированием может повысить предиктивные способности системы управления по выявлению, прогнозированию и разрешению проблемных ситуаций</a:t>
                      </a:r>
                      <a:endParaRPr lang="ru-RU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01" marR="87001" marT="87001" marB="87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6764407"/>
                  </a:ext>
                </a:extLst>
              </a:tr>
            </a:tbl>
          </a:graphicData>
        </a:graphic>
      </p:graphicFrame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6C68C19-B132-4092-A8F9-EF45DA39F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244436F-20EB-45B0-BBDA-B37F878E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9" name="Рисунок 2">
            <a:extLst>
              <a:ext uri="{FF2B5EF4-FFF2-40B4-BE49-F238E27FC236}">
                <a16:creationId xmlns:a16="http://schemas.microsoft.com/office/drawing/2014/main" xmlns="" id="{56996A7C-0422-42DE-AEFA-D0AC953E2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8" y="57350"/>
            <a:ext cx="1108762" cy="82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839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5EB913-18EA-4557-B665-BE016198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20" y="143874"/>
            <a:ext cx="4968551" cy="6714126"/>
          </a:xfrm>
        </p:spPr>
        <p:txBody>
          <a:bodyPr/>
          <a:lstStyle/>
          <a:p>
            <a:r>
              <a:rPr lang="ru-RU" sz="2400" b="1" dirty="0">
                <a:solidFill>
                  <a:srgbClr val="149DA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цифровых двойников и сквозных технологий управления в цифровой трансформации субъекта и объекта управления (рис.8). </a:t>
            </a:r>
            <a:r>
              <a:rPr lang="ru-RU" sz="1200" b="1" dirty="0">
                <a:solidFill>
                  <a:srgbClr val="149DA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149DA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Обозначение на рисунке 8: 1 – информационный поток характеризующий объект управления; 1’ – информационный поток характеризующий объект управления после формализации; 2 – информационный поток, генерируемый промышленной политикой; 2’ – информационный поток, генерируемый промышленной политикой после формализации; 3 – передача данных для мониторинга состояния объекта во внешние ситуационные центры по управлению рисками; 4 – передача данных для мониторинга состояния объекта цифровому двойнику субъекта; 5 – информационный поток целеуказания на основании данных мониторинга состояния; 5’ – информационный поток целеуказания на основании данных мониторинга состояния после формализации; 6 – обращение к базе знаний, содержащей решения проблемных ситуаций; 7 – вывод альтернативных вариантов решения проблемной ситуации; 8 – пополнение базы знаний о проблемных ситуациях; 9 – обратный логический вывод (вывод наиболее подходящего решения проблемной ситуации); 10 – имплементация решения; 11 – обратная связь о результате имплементации решения; 12 – пополнение базы знаний о результатах связи проблемная ситуация – решение.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1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BB75067-29AB-4F5D-82F7-F3E120975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329" y="143874"/>
            <a:ext cx="7242178" cy="6737748"/>
          </a:xfrm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7ACD31-8839-493D-BE33-679FAD7E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CC7EE6-5E28-4BFD-A6F3-7C7DCCED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8" name="Рисунок 2">
            <a:extLst>
              <a:ext uri="{FF2B5EF4-FFF2-40B4-BE49-F238E27FC236}">
                <a16:creationId xmlns:a16="http://schemas.microsoft.com/office/drawing/2014/main" xmlns="" id="{2BAE42C5-9D45-497E-B588-AAE859F20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44" y="44624"/>
            <a:ext cx="1108762" cy="82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9195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7C8976-211A-44F4-8BF8-27DC31BD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652" y="274638"/>
            <a:ext cx="9777748" cy="634082"/>
          </a:xfrm>
        </p:spPr>
        <p:txBody>
          <a:bodyPr/>
          <a:lstStyle/>
          <a:p>
            <a:r>
              <a:rPr lang="ru-RU" sz="3200" b="1" dirty="0">
                <a:solidFill>
                  <a:srgbClr val="128C91"/>
                </a:solidFill>
              </a:rPr>
              <a:t>3. </a:t>
            </a:r>
            <a:r>
              <a:rPr lang="ru-RU" altLang="ru-RU" sz="3200" b="1" dirty="0">
                <a:solidFill>
                  <a:srgbClr val="128C91"/>
                </a:solidFill>
                <a:latin typeface="Century Gothic" panose="020B0502020202020204" pitchFamily="34" charset="0"/>
              </a:rPr>
              <a:t>Концепция модельного закона (по главам и отдельным статьям) </a:t>
            </a:r>
            <a:endParaRPr lang="ru-RU" sz="3200" b="1" dirty="0">
              <a:solidFill>
                <a:srgbClr val="128C91"/>
              </a:solidFill>
            </a:endParaRP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xmlns="" id="{18F49D71-A9DE-4E80-8316-96439B111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777350" cy="131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8F4E95-5924-427B-A7CE-40AB69FC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752923"/>
            <a:ext cx="12099322" cy="496855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128C91"/>
                </a:solidFill>
                <a:latin typeface="+mj-lt"/>
              </a:rPr>
              <a:t>Глава 1. </a:t>
            </a:r>
            <a:r>
              <a:rPr lang="ru-RU" sz="2400" dirty="0">
                <a:latin typeface="+mj-lt"/>
              </a:rPr>
              <a:t>ОБЩИЕ ПОЛОЖЕНИЯ	                                                                                                   4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128C91"/>
                </a:solidFill>
                <a:latin typeface="+mj-lt"/>
              </a:rPr>
              <a:t>Глава 2.  </a:t>
            </a:r>
            <a:r>
              <a:rPr lang="ru-RU" sz="2400" dirty="0">
                <a:latin typeface="+mj-lt"/>
              </a:rPr>
              <a:t>ГОСУДАРСТВЕННОЕ И </a:t>
            </a:r>
            <a:r>
              <a:rPr lang="ru-RU" sz="2400" u="sng" dirty="0">
                <a:latin typeface="+mj-lt"/>
              </a:rPr>
              <a:t>МУНИЦИПАЛЬНОЕ</a:t>
            </a:r>
            <a:r>
              <a:rPr lang="ru-RU" sz="2400" dirty="0">
                <a:latin typeface="+mj-lt"/>
              </a:rPr>
              <a:t> РЕГУЛИРОВАНИЕ ЦИФРОВОЙ ТРАНСФОРМАЦИИ ОТРАСЛЕЙ ПРОМЫШЛЕННОСТИ	                                                          19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128C91"/>
                </a:solidFill>
                <a:latin typeface="+mj-lt"/>
              </a:rPr>
              <a:t>Глава 3.  </a:t>
            </a:r>
            <a:r>
              <a:rPr lang="ru-RU" sz="2400" dirty="0">
                <a:latin typeface="+mj-lt"/>
              </a:rPr>
              <a:t>ОСНОВНЫЕ ТРЕБОВАНИЯ  К </a:t>
            </a:r>
            <a:r>
              <a:rPr lang="ru-RU" sz="2400" u="sng" dirty="0">
                <a:latin typeface="+mj-lt"/>
              </a:rPr>
              <a:t>ПЕРВОНАЧАЛЬНЫМ</a:t>
            </a:r>
            <a:r>
              <a:rPr lang="ru-RU" sz="2400" dirty="0">
                <a:latin typeface="+mj-lt"/>
              </a:rPr>
              <a:t> МЕРОПРИЯТИЯМ  ПО </a:t>
            </a:r>
            <a:r>
              <a:rPr lang="ru-RU" sz="2400" u="sng" dirty="0">
                <a:latin typeface="+mj-lt"/>
              </a:rPr>
              <a:t>ОРГАНИЗАЦИИ</a:t>
            </a:r>
            <a:r>
              <a:rPr lang="ru-RU" sz="2400" dirty="0">
                <a:latin typeface="+mj-lt"/>
              </a:rPr>
              <a:t> ЦИФРОВОЙ ТРАНСФОРМАЦИИ ОТРАСЛЕЙ ПРОМЫШЛЕННОСТИ               23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128C91"/>
                </a:solidFill>
                <a:latin typeface="+mj-lt"/>
              </a:rPr>
              <a:t>Глава 4. </a:t>
            </a:r>
            <a:r>
              <a:rPr lang="ru-RU" sz="2400" dirty="0">
                <a:latin typeface="+mj-lt"/>
              </a:rPr>
              <a:t>ГОСУДАРСТВЕННЫЕ МЕРЫ </a:t>
            </a:r>
            <a:r>
              <a:rPr lang="ru-RU" sz="2400" u="sng" dirty="0">
                <a:latin typeface="+mj-lt"/>
              </a:rPr>
              <a:t>ОБЕСПЕЧЕНИЯ ПРОЦЕССОВ </a:t>
            </a:r>
            <a:r>
              <a:rPr lang="ru-RU" sz="2400" dirty="0">
                <a:latin typeface="+mj-lt"/>
              </a:rPr>
              <a:t>ЦИФРОВОЙ ТРАНСФОРМАЦИИ ОТРАСЛЕЙ ПРОМЫШЛЕННОСТИ                                                                   33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128C91"/>
                </a:solidFill>
                <a:latin typeface="+mj-lt"/>
              </a:rPr>
              <a:t>Глава 5.  </a:t>
            </a:r>
            <a:r>
              <a:rPr lang="ru-RU" sz="2400" u="sng" dirty="0">
                <a:latin typeface="+mj-lt"/>
              </a:rPr>
              <a:t>МЕЖДУНАРОДНЫЕ</a:t>
            </a:r>
            <a:r>
              <a:rPr lang="ru-RU" sz="2400" dirty="0">
                <a:latin typeface="+mj-lt"/>
              </a:rPr>
              <a:t> ОТНОШЕНИЯ ПО ВОПРОСАМ ЦИФРОВОЙ ТРАНСФОРМАЦИИ   ОТРАСЛЕЙ ПРОМЫШЛЕННОСТИ	                                                                                                 45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128C91"/>
                </a:solidFill>
                <a:latin typeface="+mj-lt"/>
              </a:rPr>
              <a:t>Глава 6.  </a:t>
            </a:r>
            <a:r>
              <a:rPr lang="ru-RU" sz="2400" u="sng" dirty="0">
                <a:latin typeface="+mj-lt"/>
              </a:rPr>
              <a:t>ОТВЕТСТВЕННОСТЬ</a:t>
            </a:r>
            <a:r>
              <a:rPr lang="ru-RU" sz="2400" dirty="0">
                <a:latin typeface="+mj-lt"/>
              </a:rPr>
              <a:t> ЗА НАРУШЕНИЕ   УСТАНОВЛЕННЫХ ТРЕБОВАНИЙ ПО  ПРОВЕДЕНИЮ ЦИФРОВОЙ  ТРАНСФОРМАЦИИ ОТРАСЛЕЙ  ПРОМЫШЛЕННОСТИ             48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128C91"/>
                </a:solidFill>
                <a:latin typeface="+mj-lt"/>
              </a:rPr>
              <a:t>Глава 7. </a:t>
            </a:r>
            <a:r>
              <a:rPr lang="ru-RU" sz="2400" dirty="0">
                <a:latin typeface="+mj-lt"/>
              </a:rPr>
              <a:t>ЗАКЛЮЧИТЕЛЬНЫЕ ПОЛОЖЕНИЯ	                                                                                   49</a:t>
            </a:r>
          </a:p>
          <a:p>
            <a:pPr marL="0" indent="0">
              <a:buNone/>
            </a:pPr>
            <a:endParaRPr lang="ru-RU" sz="2400" dirty="0">
              <a:latin typeface="+mj-lt"/>
            </a:endParaRPr>
          </a:p>
          <a:p>
            <a:pPr marL="0" indent="0">
              <a:buNone/>
            </a:pPr>
            <a:endParaRPr lang="ru-RU" sz="2400" dirty="0">
              <a:latin typeface="+mj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870283-07C5-43E0-9053-5B519601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539D2C-A27F-4F3C-84EB-25A8BA93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8571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7C8976-211A-44F4-8BF8-27DC31BD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33424"/>
            <a:ext cx="11189882" cy="634082"/>
          </a:xfrm>
        </p:spPr>
        <p:txBody>
          <a:bodyPr/>
          <a:lstStyle/>
          <a:p>
            <a:r>
              <a:rPr lang="ru-RU" sz="3200" dirty="0">
                <a:solidFill>
                  <a:srgbClr val="128C91"/>
                </a:solidFill>
              </a:rPr>
              <a:t>Статья 3. Основные цели, основные задачи и первоначальные инструменты цифровой трансформации отраслей промышленности</a:t>
            </a: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xmlns="" id="{18F49D71-A9DE-4E80-8316-96439B111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036754" cy="76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8F4E95-5924-427B-A7CE-40AB69FC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94" y="1592462"/>
            <a:ext cx="12053978" cy="388843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+mj-lt"/>
              </a:rPr>
              <a:t>а) выработка государствами </a:t>
            </a: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стратегии и инструментария </a:t>
            </a:r>
            <a:r>
              <a:rPr lang="ru-RU" sz="2000" dirty="0">
                <a:latin typeface="+mj-lt"/>
              </a:rPr>
              <a:t>обеспечения цифровой трансформации отраслей промышленности;</a:t>
            </a: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>б) создание в государствах </a:t>
            </a: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новых</a:t>
            </a:r>
            <a:r>
              <a:rPr lang="ru-RU" sz="2000" u="sng" dirty="0">
                <a:latin typeface="+mj-lt"/>
              </a:rPr>
              <a:t> </a:t>
            </a:r>
            <a:r>
              <a:rPr lang="ru-RU" sz="2000" u="sng" dirty="0" err="1">
                <a:solidFill>
                  <a:srgbClr val="13969D"/>
                </a:solidFill>
                <a:latin typeface="+mj-lt"/>
              </a:rPr>
              <a:t>продуктово</a:t>
            </a:r>
            <a:r>
              <a:rPr lang="ru-RU" sz="2000" u="sng" dirty="0">
                <a:solidFill>
                  <a:srgbClr val="13969D"/>
                </a:solidFill>
                <a:latin typeface="+mj-lt"/>
              </a:rPr>
              <a:t>-производственных цепочек отраслей промышленности</a:t>
            </a:r>
            <a:r>
              <a:rPr lang="ru-RU" sz="2000" u="sng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с обеспечением их </a:t>
            </a:r>
            <a:r>
              <a:rPr lang="ru-RU" sz="2000" b="1" dirty="0">
                <a:solidFill>
                  <a:srgbClr val="7A4684"/>
                </a:solidFill>
                <a:latin typeface="+mj-lt"/>
              </a:rPr>
              <a:t>вертикальной</a:t>
            </a:r>
            <a:r>
              <a:rPr lang="ru-RU" sz="2000" dirty="0">
                <a:latin typeface="+mj-lt"/>
              </a:rPr>
              <a:t> </a:t>
            </a:r>
            <a:r>
              <a:rPr lang="ru-RU" sz="2000" b="1" dirty="0">
                <a:solidFill>
                  <a:srgbClr val="7A4684"/>
                </a:solidFill>
                <a:latin typeface="+mj-lt"/>
              </a:rPr>
              <a:t>интеграции</a:t>
            </a:r>
            <a:r>
              <a:rPr lang="ru-RU" sz="2000" dirty="0">
                <a:latin typeface="+mj-lt"/>
              </a:rPr>
              <a:t> для формирования новых точек роста национальных экономик  государств; </a:t>
            </a: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>в) обеспечение в  государствах </a:t>
            </a:r>
            <a:r>
              <a:rPr lang="ru-RU" sz="2000" b="1" u="sng" dirty="0">
                <a:latin typeface="+mj-lt"/>
              </a:rPr>
              <a:t>эффективного стратегического управления </a:t>
            </a:r>
            <a:r>
              <a:rPr lang="ru-RU" sz="2000" dirty="0">
                <a:latin typeface="+mj-lt"/>
              </a:rPr>
              <a:t>промышленностью и ее отдельными отраслями, а также развитием национальных экономик в целом; </a:t>
            </a: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>г) повышение в результате цифровой трансформации отраслей промышленности в государствах </a:t>
            </a:r>
            <a:r>
              <a:rPr lang="ru-RU" sz="2000" u="sng" dirty="0">
                <a:solidFill>
                  <a:srgbClr val="FF0000"/>
                </a:solidFill>
                <a:latin typeface="+mj-lt"/>
              </a:rPr>
              <a:t>качества жизни их населения</a:t>
            </a:r>
            <a:r>
              <a:rPr lang="ru-RU" sz="2000" dirty="0">
                <a:latin typeface="+mj-lt"/>
              </a:rPr>
              <a:t>;  </a:t>
            </a: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>д) правовое обеспечение сложившихся механизмов межгосударственного сотрудничества в промышленности с учетом реализуемых в государствах национальных повесток (</a:t>
            </a:r>
            <a:r>
              <a:rPr lang="ru-RU" sz="2000" dirty="0">
                <a:solidFill>
                  <a:srgbClr val="00B050"/>
                </a:solidFill>
                <a:latin typeface="+mj-lt"/>
              </a:rPr>
              <a:t>государственных программ или планов мероприятий, дорожных карт по их реализации и других документов</a:t>
            </a:r>
            <a:r>
              <a:rPr lang="ru-RU" sz="2000" dirty="0">
                <a:latin typeface="+mj-lt"/>
              </a:rPr>
              <a:t>), связанных с цифровизацией  в промышленности;</a:t>
            </a: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>е) создание правовых условий для проведения </a:t>
            </a:r>
            <a:r>
              <a:rPr lang="ru-RU" sz="2000" dirty="0">
                <a:solidFill>
                  <a:srgbClr val="7A4684"/>
                </a:solidFill>
                <a:latin typeface="+mj-lt"/>
              </a:rPr>
              <a:t>скоординированной</a:t>
            </a:r>
            <a:r>
              <a:rPr lang="ru-RU" sz="2000" dirty="0">
                <a:latin typeface="+mj-lt"/>
              </a:rPr>
              <a:t> политики и </a:t>
            </a:r>
            <a:r>
              <a:rPr lang="ru-RU" sz="2000" dirty="0">
                <a:solidFill>
                  <a:srgbClr val="13969D"/>
                </a:solidFill>
                <a:latin typeface="+mj-lt"/>
              </a:rPr>
              <a:t>взаимодействия</a:t>
            </a:r>
            <a:r>
              <a:rPr lang="ru-RU" sz="2000" dirty="0">
                <a:latin typeface="+mj-lt"/>
              </a:rPr>
              <a:t> государств по осуществлению в них цифровой трансформации отраслей промышленности с </a:t>
            </a:r>
            <a:r>
              <a:rPr lang="ru-RU" sz="2000" dirty="0">
                <a:solidFill>
                  <a:srgbClr val="13969D"/>
                </a:solidFill>
                <a:latin typeface="+mj-lt"/>
              </a:rPr>
              <a:t>применением </a:t>
            </a:r>
            <a:r>
              <a:rPr lang="ru-RU" sz="2000" u="sng" dirty="0">
                <a:solidFill>
                  <a:srgbClr val="13969D"/>
                </a:solidFill>
                <a:latin typeface="+mj-lt"/>
              </a:rPr>
              <a:t>сквозных</a:t>
            </a:r>
            <a:r>
              <a:rPr lang="ru-RU" sz="2000" dirty="0">
                <a:solidFill>
                  <a:srgbClr val="13969D"/>
                </a:solidFill>
                <a:latin typeface="+mj-lt"/>
              </a:rPr>
              <a:t> цифровых технологий. </a:t>
            </a:r>
          </a:p>
          <a:p>
            <a:pPr marL="0" indent="0">
              <a:buNone/>
            </a:pPr>
            <a:endParaRPr lang="ru-RU" sz="2000" dirty="0">
              <a:latin typeface="+mj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56DC5F4-62C5-4DE0-9B69-7698E05F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225382-9FC9-4322-B333-C043224C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0611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7C8976-211A-44F4-8BF8-27DC31BD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044" y="825538"/>
            <a:ext cx="9777748" cy="1570186"/>
          </a:xfrm>
        </p:spPr>
        <p:txBody>
          <a:bodyPr/>
          <a:lstStyle/>
          <a:p>
            <a:r>
              <a:rPr lang="ru-RU" sz="2800" b="1" u="sng" dirty="0">
                <a:solidFill>
                  <a:srgbClr val="128C91"/>
                </a:solidFill>
              </a:rPr>
              <a:t>Глава 2.  ГОСУДАРСТВЕННОЕ И МУНИЦИПАЛЬНОЕ РЕГУЛИРОВАНИЕ ЦИФРОВОЙ ТРАНСФОРМАЦИИ ОТРАСЛЕЙ ПРОМЫШЛЕННОСТИ </a:t>
            </a:r>
            <a:r>
              <a:rPr lang="ru-RU" sz="2800" b="1" dirty="0">
                <a:solidFill>
                  <a:srgbClr val="128C91"/>
                </a:solidFill>
              </a:rPr>
              <a:t/>
            </a:r>
            <a:br>
              <a:rPr lang="ru-RU" sz="2800" b="1" dirty="0">
                <a:solidFill>
                  <a:srgbClr val="128C91"/>
                </a:solidFill>
              </a:rPr>
            </a:br>
            <a:r>
              <a:rPr lang="ru-RU" sz="2800" b="1" dirty="0">
                <a:solidFill>
                  <a:srgbClr val="128C91"/>
                </a:solidFill>
              </a:rPr>
              <a:t> Статья 7.   Компетенция национального правительства и полномочия других органов государственной власти и органов местного самоуправления  в области цифровой трансформации </a:t>
            </a: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xmlns="" id="{18F49D71-A9DE-4E80-8316-96439B111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777350" cy="131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8F4E95-5924-427B-A7CE-40AB69FC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3140968"/>
            <a:ext cx="11567160" cy="388843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16ABB2"/>
                </a:solidFill>
                <a:effectLst/>
                <a:latin typeface="+mj-lt"/>
                <a:ea typeface="Times New Roman" panose="02020603050405020304" pitchFamily="18" charset="0"/>
              </a:rPr>
              <a:t>Национального правительства </a:t>
            </a:r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государства:</a:t>
            </a:r>
          </a:p>
          <a:p>
            <a:pPr indent="0" algn="just"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а) организация разработки и исполнения государственных программ в области цифровизации и (или) цифровой трансформации  (в том числе цифровой трансформации промышленности и (или) её отдельных отраслей); б) принятие мер по защите в области цифровой трансформации отраслей промышленности прав и свобод граждан государства, а также других его жителей (законно находящихся на территории данного государства иностранных граждан и лиц без гражданства),  прав и интересов           юридических лиц  и интересов государства; ….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Национального </a:t>
            </a:r>
            <a:r>
              <a:rPr lang="ru-RU" sz="2400" dirty="0">
                <a:solidFill>
                  <a:srgbClr val="16ABB2"/>
                </a:solidFill>
                <a:effectLst/>
                <a:latin typeface="+mj-lt"/>
                <a:ea typeface="Times New Roman" panose="02020603050405020304" pitchFamily="18" charset="0"/>
              </a:rPr>
              <a:t>центра компетенций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16ABB2"/>
                </a:solidFill>
                <a:effectLst/>
                <a:latin typeface="+mj-lt"/>
                <a:ea typeface="Times New Roman" panose="02020603050405020304" pitchFamily="18" charset="0"/>
              </a:rPr>
              <a:t>Полномочных</a:t>
            </a:r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 органов местного самоуправления в области цифровизации</a:t>
            </a:r>
            <a:endParaRPr lang="ru-RU" sz="2400" dirty="0">
              <a:latin typeface="+mj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83E0534-B167-4F86-A315-DF03085C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8C5A9F-49A8-4C54-BC60-15C1A21F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01302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7C8976-211A-44F4-8BF8-27DC31BD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652258"/>
            <a:ext cx="9777748" cy="634082"/>
          </a:xfrm>
        </p:spPr>
        <p:txBody>
          <a:bodyPr/>
          <a:lstStyle/>
          <a:p>
            <a:r>
              <a:rPr lang="ru-RU" sz="2800" dirty="0">
                <a:solidFill>
                  <a:srgbClr val="13969D"/>
                </a:solidFill>
              </a:rPr>
              <a:t>Глава 3.  ОСНОВНЫЕ ТРЕБОВАНИЯ  К ПЕРВОНАЧАЛЬНЫМ МЕРОПРИЯТИЯМ  ПО ОРГАНИЗАЦИИ ЦИФРОВОЙ ТРАНСФОРМАЦИИ ОТРАСЛЕЙ ПРОМЫШЛЕННОСТИ</a:t>
            </a:r>
            <a:endParaRPr lang="ru-RU" sz="2800" b="1" dirty="0">
              <a:solidFill>
                <a:srgbClr val="128C91"/>
              </a:solidFill>
            </a:endParaRP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xmlns="" id="{18F49D71-A9DE-4E80-8316-96439B111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777350" cy="131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8F4E95-5924-427B-A7CE-40AB69FC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000569"/>
            <a:ext cx="11567160" cy="388843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+mj-lt"/>
              </a:rPr>
              <a:t>Статья 8. Направления цифровой трансформации	                                                    23</a:t>
            </a:r>
          </a:p>
          <a:p>
            <a:pPr marL="0" indent="0">
              <a:buNone/>
            </a:pPr>
            <a:r>
              <a:rPr lang="ru-RU" sz="2400" dirty="0">
                <a:latin typeface="+mj-lt"/>
              </a:rPr>
              <a:t>Статья 9.  Целеполагание для субъектов и объектов цифровой трансформации          24</a:t>
            </a:r>
          </a:p>
          <a:p>
            <a:pPr marL="0" indent="0">
              <a:buNone/>
            </a:pPr>
            <a:r>
              <a:rPr lang="ru-RU" sz="2400" dirty="0">
                <a:latin typeface="+mj-lt"/>
              </a:rPr>
              <a:t>Статья 10. Методическое обеспечение внедрения цифровых технологий в промышленности	                                                                                                                       25</a:t>
            </a:r>
          </a:p>
          <a:p>
            <a:pPr marL="0" indent="0">
              <a:buNone/>
            </a:pPr>
            <a:r>
              <a:rPr lang="ru-RU" sz="2400" dirty="0">
                <a:latin typeface="+mj-lt"/>
              </a:rPr>
              <a:t>Статья 11. Национальные и профессиональные стандарты  в области цифровых технологий отраслей промышленности                                                                                    26</a:t>
            </a:r>
          </a:p>
          <a:p>
            <a:pPr marL="0" indent="0">
              <a:buNone/>
            </a:pPr>
            <a:r>
              <a:rPr lang="ru-RU" sz="2400" dirty="0">
                <a:latin typeface="+mj-lt"/>
              </a:rPr>
              <a:t>Статья 12. Общая целевая и содержательная направленность первоочередных мероприятий по цифровой трансформации отраслей промышленности                      28</a:t>
            </a:r>
          </a:p>
          <a:p>
            <a:pPr marL="0" indent="0">
              <a:buNone/>
            </a:pPr>
            <a:r>
              <a:rPr lang="ru-RU" sz="2400" dirty="0">
                <a:latin typeface="+mj-lt"/>
              </a:rPr>
              <a:t>Статья 13.  Особенности документального оформления первоочередного плана и порядка выполнения мероприятий  по цифровой трансформации отраслей промышленности на первоначальном этапе                                                                          31</a:t>
            </a:r>
          </a:p>
          <a:p>
            <a:pPr marL="0" indent="0">
              <a:buNone/>
            </a:pPr>
            <a:endParaRPr lang="ru-RU" sz="2400" dirty="0">
              <a:latin typeface="+mj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2515B84-1A39-410D-A8F3-0D7424CD2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752D7C-EF21-45B9-8012-47583BA4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24284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C237F0-F36D-4924-BA47-3E94FCA9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04" y="136525"/>
            <a:ext cx="10972800" cy="1143000"/>
          </a:xfrm>
        </p:spPr>
        <p:txBody>
          <a:bodyPr/>
          <a:lstStyle/>
          <a:p>
            <a:r>
              <a:rPr lang="ru-RU" sz="2800" dirty="0">
                <a:solidFill>
                  <a:srgbClr val="16ABB2"/>
                </a:solidFill>
              </a:rPr>
              <a:t>Статья 9.  Целеполагание для субъектов и объектов цифровой трансформации </a:t>
            </a:r>
            <a:br>
              <a:rPr lang="ru-RU" sz="2800" dirty="0">
                <a:solidFill>
                  <a:srgbClr val="16ABB2"/>
                </a:solidFill>
              </a:rPr>
            </a:br>
            <a:endParaRPr lang="ru-RU" sz="2800" dirty="0">
              <a:solidFill>
                <a:srgbClr val="16ABB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ABF310-9A14-4D92-92C7-E88A25F69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94" y="812061"/>
            <a:ext cx="12169352" cy="573325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Предусматриваются следующие виды целеполагания и связанные с ними содержательные элементы соответствующих документов по внедрению и реализации сквозных цифровых технологий отраслях промышленности государств:</a:t>
            </a:r>
          </a:p>
          <a:p>
            <a:pPr marL="0" indent="0">
              <a:buNone/>
            </a:pPr>
            <a:r>
              <a:rPr lang="ru-RU" sz="2400" dirty="0"/>
              <a:t>1)	разработка и развитие </a:t>
            </a:r>
            <a:r>
              <a:rPr lang="ru-RU" sz="2400" dirty="0">
                <a:solidFill>
                  <a:srgbClr val="13969D"/>
                </a:solidFill>
              </a:rPr>
              <a:t>сквозных цифровых технологий как основы для технологического совершенствования </a:t>
            </a:r>
            <a:r>
              <a:rPr lang="ru-RU" sz="2400" dirty="0"/>
              <a:t>соответствующих отдельных отраслевых предприятий и отраслей промышленности в целом;</a:t>
            </a:r>
          </a:p>
          <a:p>
            <a:pPr marL="0" indent="0">
              <a:buNone/>
            </a:pPr>
            <a:r>
              <a:rPr lang="ru-RU" sz="2400" dirty="0"/>
              <a:t>2)	разработка, развитие и реализация </a:t>
            </a:r>
            <a:r>
              <a:rPr lang="ru-RU" sz="2400" dirty="0">
                <a:solidFill>
                  <a:srgbClr val="13969D"/>
                </a:solidFill>
              </a:rPr>
              <a:t>полного </a:t>
            </a:r>
            <a:r>
              <a:rPr lang="ru-RU" sz="2400" dirty="0">
                <a:solidFill>
                  <a:srgbClr val="16ABB2"/>
                </a:solidFill>
              </a:rPr>
              <a:t>потенциала</a:t>
            </a:r>
            <a:r>
              <a:rPr lang="ru-RU" sz="2400" dirty="0"/>
              <a:t> сквозных цифровых технологий, общепризнанных на  мировом уровне, и (или) имеющих показатели, сопоставимые с показателями таких технологий;</a:t>
            </a:r>
          </a:p>
          <a:p>
            <a:pPr marL="0" indent="0">
              <a:buNone/>
            </a:pPr>
            <a:r>
              <a:rPr lang="ru-RU" sz="2400" dirty="0"/>
              <a:t>3)	внедрение и апробация </a:t>
            </a:r>
            <a:r>
              <a:rPr lang="ru-RU" sz="2400" dirty="0">
                <a:solidFill>
                  <a:srgbClr val="149DA4"/>
                </a:solidFill>
              </a:rPr>
              <a:t>новых производственных технологии</a:t>
            </a:r>
            <a:r>
              <a:rPr lang="ru-RU" sz="2400" dirty="0"/>
              <a:t>̆  в высокотехнологичных отраслях промышленности;</a:t>
            </a:r>
          </a:p>
          <a:p>
            <a:pPr marL="0" indent="0">
              <a:buNone/>
            </a:pPr>
            <a:r>
              <a:rPr lang="ru-RU" sz="2400" dirty="0"/>
              <a:t>4)	законодательное и иное нормативное правовое </a:t>
            </a:r>
            <a:r>
              <a:rPr lang="ru-RU" sz="2400" dirty="0">
                <a:solidFill>
                  <a:srgbClr val="13969D"/>
                </a:solidFill>
              </a:rPr>
              <a:t>устранение барьеров </a:t>
            </a:r>
            <a:r>
              <a:rPr lang="ru-RU" sz="2400" dirty="0"/>
              <a:t>для внедрения и применения в отраслях промышленности сквозных цифровых и новых производственных технологий (нормативных, организационно-технических, научных, технологических, кадровых, финансовых и других).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3598D7C0-CF6F-46A8-97DF-E6A591542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87405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C1B872-1AED-4A64-9AD0-86596396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7B0B30-6BC6-4439-B262-D02EF4D8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2416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244475"/>
            <a:ext cx="7584583" cy="103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Заголовок 1"/>
          <p:cNvSpPr>
            <a:spLocks noGrp="1"/>
          </p:cNvSpPr>
          <p:nvPr>
            <p:ph type="title"/>
          </p:nvPr>
        </p:nvSpPr>
        <p:spPr>
          <a:xfrm>
            <a:off x="695325" y="2276475"/>
            <a:ext cx="10972800" cy="2074863"/>
          </a:xfrm>
        </p:spPr>
        <p:txBody>
          <a:bodyPr/>
          <a:lstStyle/>
          <a:p>
            <a:pPr algn="l"/>
            <a:r>
              <a:rPr lang="ru-RU" altLang="ru-RU" b="1" dirty="0">
                <a:latin typeface="Century Gothic" panose="020B0502020202020204" pitchFamily="34" charset="0"/>
              </a:rPr>
              <a:t>1. Техзадание и решения</a:t>
            </a:r>
            <a:br>
              <a:rPr lang="ru-RU" altLang="ru-RU" b="1" dirty="0">
                <a:latin typeface="Century Gothic" panose="020B0502020202020204" pitchFamily="34" charset="0"/>
              </a:rPr>
            </a:br>
            <a:r>
              <a:rPr lang="ru-RU" altLang="ru-RU" b="1" dirty="0">
                <a:latin typeface="Century Gothic" panose="020B0502020202020204" pitchFamily="34" charset="0"/>
              </a:rPr>
              <a:t>2. Научно-обоснованные принципы</a:t>
            </a:r>
            <a:br>
              <a:rPr lang="ru-RU" altLang="ru-RU" b="1" dirty="0">
                <a:latin typeface="Century Gothic" panose="020B0502020202020204" pitchFamily="34" charset="0"/>
              </a:rPr>
            </a:br>
            <a:r>
              <a:rPr lang="ru-RU" altLang="ru-RU" b="1" dirty="0">
                <a:latin typeface="Century Gothic" panose="020B0502020202020204" pitchFamily="34" charset="0"/>
              </a:rPr>
              <a:t>3. Концепция модельного закона – структура и основные статьи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73429170-302D-4C92-AA45-4221AE68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72E9284-FE15-4850-95A2-A7554E53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01253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D501D5-9320-404F-9C0E-C0B18BF8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16632"/>
            <a:ext cx="1097280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16ABB2"/>
                </a:solidFill>
              </a:rPr>
              <a:t>Статья 10. Методическое обеспечение внедрения цифровых технологий в промышленности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720399-50B7-4F4B-A650-B1FD7569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340768"/>
            <a:ext cx="1140484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а) создание </a:t>
            </a:r>
            <a:r>
              <a:rPr lang="ru-RU" sz="2000" dirty="0">
                <a:solidFill>
                  <a:srgbClr val="13969D"/>
                </a:solidFill>
              </a:rPr>
              <a:t>системы оценки и рейтинга</a:t>
            </a:r>
            <a:r>
              <a:rPr lang="ru-RU" sz="2000" dirty="0"/>
              <a:t> промышленных предприятий, промышленных комплексов, отраслей промышленности, объектов индустриально-инновационной инфраструктуры исходя из критериев  цифровой трансформации промышленности и её отдельных отраслей; </a:t>
            </a:r>
          </a:p>
          <a:p>
            <a:pPr marL="0" indent="0">
              <a:buNone/>
            </a:pPr>
            <a:r>
              <a:rPr lang="ru-RU" sz="2000" dirty="0"/>
              <a:t>б) выявление </a:t>
            </a:r>
            <a:r>
              <a:rPr lang="ru-RU" sz="2000" dirty="0">
                <a:solidFill>
                  <a:srgbClr val="13969D"/>
                </a:solidFill>
              </a:rPr>
              <a:t>системных проблем в ходе реализации </a:t>
            </a:r>
            <a:r>
              <a:rPr lang="ru-RU" sz="2000" dirty="0"/>
              <a:t>мероприятий  по цифровой трансформации промышленности и её отдельных отраслей;</a:t>
            </a:r>
          </a:p>
          <a:p>
            <a:pPr marL="0" indent="0">
              <a:buNone/>
            </a:pPr>
            <a:r>
              <a:rPr lang="ru-RU" sz="2000" dirty="0"/>
              <a:t>в) внедрение признанных оптимальными практик и цифровых промышленных технологий из перечня приоритетных направлений их применения;</a:t>
            </a:r>
          </a:p>
          <a:p>
            <a:pPr marL="0" indent="0">
              <a:buNone/>
            </a:pPr>
            <a:r>
              <a:rPr lang="ru-RU" sz="2000" dirty="0"/>
              <a:t>г) определение </a:t>
            </a:r>
            <a:r>
              <a:rPr lang="ru-RU" sz="2000" dirty="0">
                <a:solidFill>
                  <a:srgbClr val="13969D"/>
                </a:solidFill>
              </a:rPr>
              <a:t>финансовых инструментов стимулирования внедрения </a:t>
            </a:r>
            <a:r>
              <a:rPr lang="ru-RU" sz="2000" dirty="0"/>
              <a:t>цифровых платформ в промышленность;</a:t>
            </a:r>
          </a:p>
          <a:p>
            <a:pPr marL="0" indent="0">
              <a:buNone/>
            </a:pPr>
            <a:r>
              <a:rPr lang="ru-RU" sz="2000" dirty="0"/>
              <a:t>д) стимулирование </a:t>
            </a:r>
            <a:r>
              <a:rPr lang="ru-RU" sz="2000" dirty="0">
                <a:solidFill>
                  <a:srgbClr val="13969D"/>
                </a:solidFill>
              </a:rPr>
              <a:t>взаимодействия</a:t>
            </a:r>
            <a:r>
              <a:rPr lang="ru-RU" sz="2000" dirty="0"/>
              <a:t> между бизнес-сообществами государств;</a:t>
            </a:r>
          </a:p>
          <a:p>
            <a:pPr marL="0" indent="0">
              <a:buNone/>
            </a:pPr>
            <a:r>
              <a:rPr lang="ru-RU" sz="2000" dirty="0"/>
              <a:t>е) создание системы каталогизации и идентификации продукции государств; </a:t>
            </a:r>
          </a:p>
          <a:p>
            <a:pPr marL="0" indent="0">
              <a:buNone/>
            </a:pPr>
            <a:r>
              <a:rPr lang="ru-RU" sz="2000" dirty="0"/>
              <a:t>ж) создание интеллектуально-экспертных систем для национальных систем управления рисками цифровой трансформации отраслей промышленности в целях обеспечения национальной безопасности; </a:t>
            </a:r>
          </a:p>
          <a:p>
            <a:pPr marL="0" indent="0">
              <a:buNone/>
            </a:pPr>
            <a:r>
              <a:rPr lang="ru-RU" sz="2000" dirty="0"/>
              <a:t>з) формирование философии цифровой деятельности в целях </a:t>
            </a:r>
            <a:r>
              <a:rPr lang="ru-RU" sz="2000" dirty="0">
                <a:solidFill>
                  <a:srgbClr val="13969D"/>
                </a:solidFill>
              </a:rPr>
              <a:t>предотвращения рисков и защиты от излишней зависимости </a:t>
            </a:r>
            <a:r>
              <a:rPr lang="ru-RU" sz="2000" dirty="0"/>
              <a:t>от цифровых процессов.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3A8A4AC4-2347-4D7E-A0BD-B32DE5603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108762" cy="82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C22D44-5AD0-4604-81A0-65D1EF85C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F40D91-F486-4749-99BF-3B9A8A04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89627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9706CB-E75F-4F11-993A-0A8DC104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525"/>
            <a:ext cx="10972800" cy="1143000"/>
          </a:xfrm>
        </p:spPr>
        <p:txBody>
          <a:bodyPr/>
          <a:lstStyle/>
          <a:p>
            <a:r>
              <a:rPr lang="ru-RU" sz="2800" dirty="0">
                <a:solidFill>
                  <a:srgbClr val="16ABB2"/>
                </a:solidFill>
              </a:rPr>
              <a:t>Статья 12. Общая целевая и содержательная направленность первоочередных мероприятий по цифровой трансформации отраслей промышленности</a:t>
            </a:r>
            <a:endParaRPr lang="ru-RU" dirty="0">
              <a:solidFill>
                <a:srgbClr val="16ABB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D0B8D1-4D77-4526-ADF7-23BD86D82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48" y="1400175"/>
            <a:ext cx="1199393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1. Если иное не определено национальным законодательством государства, а также за исключением случаев, предусмотренных настоящим Законом, установленные национальным правительством государства и (или) компетентным государственным  органом по цифровой трансформации первоочередные мероприятия по развитию и внедрению цифровой трансформации в промышленности и (или) ее отдельных отраслях должны предусматривать:</a:t>
            </a:r>
          </a:p>
          <a:p>
            <a:pPr marL="0" indent="0">
              <a:buNone/>
            </a:pPr>
            <a:r>
              <a:rPr lang="ru-RU" sz="2000" dirty="0"/>
              <a:t>1)	обеспечение преобразования промышленности посредством внедрения цифровых технологий и цифровых платформ; </a:t>
            </a:r>
          </a:p>
          <a:p>
            <a:pPr marL="0" indent="0">
              <a:buNone/>
            </a:pPr>
            <a:r>
              <a:rPr lang="ru-RU" sz="2000" dirty="0"/>
              <a:t>2)	</a:t>
            </a:r>
            <a:r>
              <a:rPr lang="ru-RU" sz="2000" dirty="0">
                <a:solidFill>
                  <a:srgbClr val="13969D"/>
                </a:solidFill>
              </a:rPr>
              <a:t>источники финансирования </a:t>
            </a:r>
            <a:r>
              <a:rPr lang="ru-RU" sz="2000" dirty="0"/>
              <a:t>указанных мероприятий; </a:t>
            </a:r>
          </a:p>
          <a:p>
            <a:pPr marL="0" indent="0">
              <a:buNone/>
            </a:pPr>
            <a:r>
              <a:rPr lang="ru-RU" sz="2000" dirty="0"/>
              <a:t>3)	</a:t>
            </a:r>
            <a:r>
              <a:rPr lang="ru-RU" sz="2000" dirty="0" err="1"/>
              <a:t>cоздание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13969D"/>
                </a:solidFill>
              </a:rPr>
              <a:t>комплекснои</a:t>
            </a:r>
            <a:r>
              <a:rPr lang="ru-RU" sz="2000" dirty="0">
                <a:solidFill>
                  <a:srgbClr val="13969D"/>
                </a:solidFill>
              </a:rPr>
              <a:t>̆ системы финансирования проектов по разработке и (или) внедрению цифровых технологий и цифровых платфо</a:t>
            </a:r>
            <a:r>
              <a:rPr lang="ru-RU" sz="2000" dirty="0"/>
              <a:t>рм, </a:t>
            </a:r>
            <a:r>
              <a:rPr lang="ru-RU" sz="2000" dirty="0" err="1"/>
              <a:t>включающеи</a:t>
            </a:r>
            <a:r>
              <a:rPr lang="ru-RU" sz="2000" dirty="0"/>
              <a:t>̆ в себя венчурное финансирование и иные соответствующие институты развития;</a:t>
            </a:r>
          </a:p>
          <a:p>
            <a:pPr marL="0" indent="0">
              <a:buNone/>
            </a:pPr>
            <a:r>
              <a:rPr lang="ru-RU" sz="2000" dirty="0"/>
              <a:t>4)	</a:t>
            </a:r>
            <a:r>
              <a:rPr lang="ru-RU" sz="2000" dirty="0">
                <a:solidFill>
                  <a:srgbClr val="13969D"/>
                </a:solidFill>
              </a:rPr>
              <a:t>критерии и целевые показатели </a:t>
            </a:r>
            <a:r>
              <a:rPr lang="ru-RU" sz="2000" dirty="0"/>
              <a:t>ускоренного внедрения цифровых технологий в экономике;</a:t>
            </a:r>
          </a:p>
          <a:p>
            <a:pPr marL="0" indent="0">
              <a:buNone/>
            </a:pPr>
            <a:r>
              <a:rPr lang="ru-RU" sz="2000" dirty="0"/>
              <a:t>5)	действия, направленные на построение </a:t>
            </a:r>
            <a:r>
              <a:rPr lang="ru-RU" sz="2000" dirty="0" err="1">
                <a:solidFill>
                  <a:srgbClr val="13969D"/>
                </a:solidFill>
              </a:rPr>
              <a:t>многоуровневои</a:t>
            </a:r>
            <a:r>
              <a:rPr lang="ru-RU" sz="2000" dirty="0">
                <a:solidFill>
                  <a:srgbClr val="13969D"/>
                </a:solidFill>
              </a:rPr>
              <a:t>̆ системы образования </a:t>
            </a:r>
            <a:r>
              <a:rPr lang="ru-RU" sz="2000" dirty="0"/>
              <a:t>в сфере цифровых технологий;</a:t>
            </a:r>
          </a:p>
          <a:p>
            <a:pPr marL="0" indent="0">
              <a:buNone/>
            </a:pPr>
            <a:r>
              <a:rPr lang="ru-RU" sz="2000" dirty="0"/>
              <a:t>6)	</a:t>
            </a:r>
            <a:r>
              <a:rPr lang="ru-RU" sz="2000" dirty="0">
                <a:solidFill>
                  <a:srgbClr val="13969D"/>
                </a:solidFill>
              </a:rPr>
              <a:t>порядок информирования </a:t>
            </a:r>
            <a:r>
              <a:rPr lang="ru-RU" sz="2000" dirty="0"/>
              <a:t>физических и юридических лиц     о преимуществах применения цифровых технологий в соответствующей сфере промышленности.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B402677C-F6EC-48C3-91F2-6F8AE401B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3596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BB8662-26D3-4ADB-B3E9-DF50BD721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3566DB-6360-4D19-8087-CFA8587C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38917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092FC0-DBB7-4F3D-8947-63A3AE0C8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00808"/>
            <a:ext cx="10972800" cy="4525963"/>
          </a:xfrm>
        </p:spPr>
        <p:txBody>
          <a:bodyPr/>
          <a:lstStyle/>
          <a:p>
            <a:pPr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Оценка эффективности мероприятий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указанных в части 1 настоящей статьи, осуществляется в том числе, в порядке мониторинга уполномоченным государственным органом соответствующих проблемных ситуаций и их урегулирования в случае совершения действий , направленных на повышение качества жизни населения государства и достижения при этом следующих показателей: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507365" lvl="1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а) рост </a:t>
            </a:r>
            <a:r>
              <a:rPr lang="ru-RU" sz="1800" dirty="0">
                <a:solidFill>
                  <a:srgbClr val="16ABB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производительности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труда в отраслях промышленности;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7365" lvl="1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б) рост созданных </a:t>
            </a:r>
            <a:r>
              <a:rPr lang="ru-RU" sz="1800" dirty="0">
                <a:solidFill>
                  <a:srgbClr val="16ABB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рабочих мест </a:t>
            </a:r>
            <a:r>
              <a:rPr lang="ru-RU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 счет </a:t>
            </a:r>
            <a:r>
              <a:rPr lang="ru-RU" sz="1800" dirty="0">
                <a:solidFill>
                  <a:srgbClr val="16ABB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7365" lvl="1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в) доля государственных услуг, полученных в электронном виде, от общего объема государственных услуг;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7365" lvl="1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г) доля </a:t>
            </a:r>
            <a:r>
              <a:rPr lang="ru-R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пользователеи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̆ сети Интернет; 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7365" lvl="1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д) уровень </a:t>
            </a:r>
            <a:r>
              <a:rPr lang="ru-R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цифровои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̆ грамотности населения.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2C455D28-C011-448E-9C6C-454ADE4BE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777350" cy="131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32BAD857-A583-465F-BD3A-EF3ADC42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B00D6A-6947-4BC7-8371-2577F550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40967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A96CF1-F73A-473F-ADF5-426FD271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3018"/>
            <a:ext cx="10809456" cy="741686"/>
          </a:xfrm>
        </p:spPr>
        <p:txBody>
          <a:bodyPr/>
          <a:lstStyle/>
          <a:p>
            <a:r>
              <a:rPr lang="ru-RU" sz="2000" dirty="0">
                <a:solidFill>
                  <a:srgbClr val="149DA4"/>
                </a:solidFill>
              </a:rPr>
              <a:t>Статья 13.  Особенности документального оформления первоочередного плана и порядка выполнения мероприятий  по цифровой трансформации отраслей промышленности на первоначальном этапе</a:t>
            </a:r>
            <a:endParaRPr lang="ru-RU" dirty="0">
              <a:solidFill>
                <a:srgbClr val="149DA4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D6B896-5CCE-43F2-9601-4828CD44F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42" y="764704"/>
            <a:ext cx="12006192" cy="489199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1. Если </a:t>
            </a:r>
            <a:r>
              <a:rPr lang="ru-RU" sz="2000" i="1" dirty="0"/>
              <a:t>иное не установлено национальным законодательством государства и не предусмотрено настоящим Законом, на первоначальном этапе цифровой трансформации соответствующей отрасли промышленности данного государства </a:t>
            </a:r>
            <a:r>
              <a:rPr lang="ru-RU" sz="2000" dirty="0"/>
              <a:t>первоочередной </a:t>
            </a:r>
            <a:r>
              <a:rPr lang="ru-RU" sz="2000" dirty="0">
                <a:solidFill>
                  <a:srgbClr val="FF0000"/>
                </a:solidFill>
                <a:highlight>
                  <a:srgbClr val="00FFFF"/>
                </a:highlight>
              </a:rPr>
              <a:t>план</a:t>
            </a:r>
            <a:r>
              <a:rPr lang="ru-RU" sz="2000" dirty="0"/>
              <a:t> такой цифровой трансформации определяется уполномоченным государственным органом  в принятом (утвержденном) им в установленном порядке нормативном правовом акте – </a:t>
            </a:r>
            <a:r>
              <a:rPr lang="ru-RU" sz="2000" dirty="0">
                <a:solidFill>
                  <a:srgbClr val="13969D"/>
                </a:solidFill>
              </a:rPr>
              <a:t>Паспорте проекта цифровой трансформации</a:t>
            </a:r>
            <a:r>
              <a:rPr lang="ru-RU" sz="2000" dirty="0"/>
              <a:t> указанной отрасли промышленности данного государства.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2. Если иное…. – </a:t>
            </a:r>
            <a:r>
              <a:rPr lang="ru-RU" sz="2000" dirty="0">
                <a:solidFill>
                  <a:srgbClr val="13969D"/>
                </a:solidFill>
              </a:rPr>
              <a:t>национальной Дорожной карте</a:t>
            </a:r>
            <a:r>
              <a:rPr lang="ru-RU" sz="2000" dirty="0"/>
              <a:t>  по цифровизации указанной отрасли промышленности данного государства.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3. Если иное не установлено национальным законодательством государства и не предусмотрено настоящим Законом, указанная в части 2 настоящей статьи </a:t>
            </a:r>
            <a:r>
              <a:rPr lang="ru-RU" sz="2000" dirty="0">
                <a:highlight>
                  <a:srgbClr val="00FFFF"/>
                </a:highlight>
              </a:rPr>
              <a:t>Дорожная</a:t>
            </a:r>
            <a:r>
              <a:rPr lang="ru-RU" sz="2000" dirty="0"/>
              <a:t> </a:t>
            </a:r>
            <a:r>
              <a:rPr lang="ru-RU" sz="2000" dirty="0">
                <a:highlight>
                  <a:srgbClr val="00FFFF"/>
                </a:highlight>
              </a:rPr>
              <a:t>карта</a:t>
            </a:r>
            <a:r>
              <a:rPr lang="ru-RU" sz="2000" dirty="0"/>
              <a:t> по цифровизации соответствующей  отрасли промышленности государства </a:t>
            </a:r>
            <a:r>
              <a:rPr lang="ru-RU" sz="2000" b="1" dirty="0">
                <a:solidFill>
                  <a:schemeClr val="accent2"/>
                </a:solidFill>
              </a:rPr>
              <a:t>синхронизируется</a:t>
            </a:r>
            <a:r>
              <a:rPr lang="ru-RU" sz="2000" dirty="0"/>
              <a:t> с </a:t>
            </a:r>
            <a:r>
              <a:rPr lang="ru-RU" sz="2000" dirty="0">
                <a:highlight>
                  <a:srgbClr val="00FFFF"/>
                </a:highlight>
              </a:rPr>
              <a:t>Паспортом</a:t>
            </a:r>
            <a:r>
              <a:rPr lang="ru-RU" sz="2000" dirty="0"/>
              <a:t> проекта цифровой трансформации соответствующей отрасли  промышленности данного государства, указанным в части 1 настоящей статьи и включает: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ru-RU" sz="1600" dirty="0"/>
              <a:t>1)	основные положения с указанием наименования, сроков начала и окончания, ответственных лиц и связь с </a:t>
            </a:r>
            <a:r>
              <a:rPr lang="ru-RU" sz="1600" dirty="0">
                <a:highlight>
                  <a:srgbClr val="00FFFF"/>
                </a:highlight>
              </a:rPr>
              <a:t>действующими стратегиями и программами цифровизации (и (или) цифровой трансформации</a:t>
            </a:r>
            <a:r>
              <a:rPr lang="ru-RU" sz="1600" dirty="0"/>
              <a:t>, а также иными стратегиями данного государства;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ru-RU" sz="1600" dirty="0"/>
              <a:t>2)	цели и показатели;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ru-RU" sz="1600" dirty="0"/>
              <a:t>3)	задачи и характеристику результатов;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ru-RU" sz="1600" dirty="0"/>
              <a:t>4)	</a:t>
            </a:r>
            <a:r>
              <a:rPr lang="ru-RU" sz="1600" dirty="0">
                <a:highlight>
                  <a:srgbClr val="00FFFF"/>
                </a:highlight>
              </a:rPr>
              <a:t>финансовое</a:t>
            </a:r>
            <a:r>
              <a:rPr lang="ru-RU" sz="1600" dirty="0"/>
              <a:t> обеспечение реализации поставленных целей;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ru-RU" sz="1600" dirty="0"/>
              <a:t>5)	описание зон </a:t>
            </a:r>
            <a:r>
              <a:rPr lang="ru-RU" sz="1600" dirty="0">
                <a:highlight>
                  <a:srgbClr val="00FFFF"/>
                </a:highlight>
              </a:rPr>
              <a:t>ответственности</a:t>
            </a:r>
            <a:r>
              <a:rPr lang="ru-RU" sz="1600" dirty="0"/>
              <a:t> участников проекта;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ru-RU" sz="1600" dirty="0"/>
              <a:t>6)	дополнительные и обосновывающие материалы, в которых указаны </a:t>
            </a:r>
            <a:r>
              <a:rPr lang="ru-RU" sz="1600" dirty="0">
                <a:highlight>
                  <a:srgbClr val="00FFFF"/>
                </a:highlight>
              </a:rPr>
              <a:t>модель функционирования результатов и достижения показателей и методика их расчета</a:t>
            </a:r>
            <a:r>
              <a:rPr lang="ru-RU" sz="16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1498D68C-9352-4E43-907A-2A4174A15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964746" cy="7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0D2DFA-D6DC-488C-AF35-D43E7C37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551EC6-E5FC-4292-B884-82C518FE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68951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7C8976-211A-44F4-8BF8-27DC31BD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131" y="548680"/>
            <a:ext cx="9777748" cy="634082"/>
          </a:xfrm>
        </p:spPr>
        <p:txBody>
          <a:bodyPr/>
          <a:lstStyle/>
          <a:p>
            <a:r>
              <a:rPr lang="ru-RU" sz="3200" dirty="0">
                <a:solidFill>
                  <a:srgbClr val="13969D"/>
                </a:solidFill>
              </a:rPr>
              <a:t>Глава 4. ГОСУДАРСТВЕННЫЕ МЕРЫ ОБЕСПЕЧЕНИЯ ПРОЦЕССОВ ЦИФРОВОЙ ТРАНСФОРМАЦИИ ОТРАСЛЕЙ ПРОМЫШЛЕННОСТИ</a:t>
            </a:r>
            <a:endParaRPr lang="ru-RU" sz="3200" b="1" dirty="0">
              <a:solidFill>
                <a:srgbClr val="13969D"/>
              </a:solidFill>
            </a:endParaRP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xmlns="" id="{18F49D71-A9DE-4E80-8316-96439B111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777350" cy="131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8F4E95-5924-427B-A7CE-40AB69FC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700808"/>
            <a:ext cx="12072664" cy="388843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+mj-lt"/>
              </a:rPr>
              <a:t>Статья 14.  Основные критерии экономического регулирования  цифровой трансформации отраслей промышленности                                                    33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Статья 15.  Финансирование цифровой трансформации отраслей промышленности                                                                                                     34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Статья 16.  Особенности государственных мер финансовой и  налоговой поддержки цифровой трансформации отраслей  промышленности на первоначальном этапе                                                                                            34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Статья 17. Оценка научной, интеллектуальной и имущественной баз государства для цифровой трансформации  отраслей промышленности	35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Статья 18. Оценка экологической и экономической  эффективности цифровой трансформации отраслей   промышленности                                                  36</a:t>
            </a:r>
          </a:p>
          <a:p>
            <a:pPr marL="0" indent="0">
              <a:buNone/>
            </a:pPr>
            <a:endParaRPr lang="ru-RU" sz="2800" dirty="0">
              <a:latin typeface="+mj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E34FD76-E348-4F3E-A1B0-9837B2A0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58BAD5-B7A1-4B2F-B4EC-A8C796C0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700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7C8976-211A-44F4-8BF8-27DC31BD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131" y="548680"/>
            <a:ext cx="9777748" cy="634082"/>
          </a:xfrm>
        </p:spPr>
        <p:txBody>
          <a:bodyPr/>
          <a:lstStyle/>
          <a:p>
            <a:r>
              <a:rPr lang="ru-RU" sz="3200" dirty="0">
                <a:solidFill>
                  <a:srgbClr val="13969D"/>
                </a:solidFill>
              </a:rPr>
              <a:t>Глава 4. ГОСУДАРСТВЕННЫЕ МЕРЫ ОБЕСПЕЧЕНИЯ ПРОЦЕССОВ ЦИФРОВОЙ ТРАНСФОРМАЦИИ ОТРАСЛЕЙ ПРОМЫШЛЕННОСТИ</a:t>
            </a:r>
            <a:endParaRPr lang="ru-RU" sz="3200" b="1" dirty="0">
              <a:solidFill>
                <a:srgbClr val="13969D"/>
              </a:solidFill>
            </a:endParaRP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xmlns="" id="{18F49D71-A9DE-4E80-8316-96439B111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777350" cy="131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8F4E95-5924-427B-A7CE-40AB69FC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8" y="1556792"/>
            <a:ext cx="12072664" cy="504056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+mj-lt"/>
              </a:rPr>
              <a:t>Статья 19. Стратегическое планирование цифровой трансформации отраслей  промышленности	                                                                                                37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Статья 20. Выбор приоритетов при осуществлении цифровой трансформации отраслей промышленности	                                                                         39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Статья 21. Условия создания цифровых предприятий	                            40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Статья 22. Обеспечение общих интересов национальной безопасности в процессе цифровой трансформации отраслей промышленности	      40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Статья 23. Система и меры обеспечения специальных интересов  информационной безопасности в процессе цифровой трансформации отраслей промышленности	                                                                          42</a:t>
            </a:r>
          </a:p>
          <a:p>
            <a:pPr marL="0" indent="0">
              <a:buNone/>
            </a:pPr>
            <a:endParaRPr lang="ru-RU" sz="2800" dirty="0">
              <a:latin typeface="+mj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1BF1DF8-2394-4A47-B934-4965B42AD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C8E7BD-B88C-473D-95DD-F224C110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37880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0E0280-34CD-4360-9CDD-8EA5DB9C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16632"/>
            <a:ext cx="9734872" cy="1143000"/>
          </a:xfrm>
        </p:spPr>
        <p:txBody>
          <a:bodyPr/>
          <a:lstStyle/>
          <a:p>
            <a:r>
              <a:rPr lang="ru-RU" sz="2800" i="1" dirty="0">
                <a:solidFill>
                  <a:srgbClr val="128C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Статья 14.</a:t>
            </a:r>
            <a:r>
              <a:rPr lang="ru-RU" sz="2800" dirty="0">
                <a:solidFill>
                  <a:srgbClr val="128C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Основные критерии экономического регулирования  цифровой трансформации отраслей промышленности</a:t>
            </a:r>
            <a:endParaRPr lang="ru-RU" sz="2800" dirty="0">
              <a:solidFill>
                <a:srgbClr val="128C9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AEB71C-38FF-4771-AF0C-C62B5569A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8696" y="1417638"/>
            <a:ext cx="12241360" cy="5323730"/>
          </a:xfrm>
        </p:spPr>
        <p:txBody>
          <a:bodyPr/>
          <a:lstStyle/>
          <a:p>
            <a:pPr indent="0" algn="just"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effectLst/>
                <a:ea typeface="Times New Roman" panose="02020603050405020304" pitchFamily="18" charset="0"/>
              </a:rPr>
              <a:t>1. Государство создает необходимые </a:t>
            </a:r>
            <a:r>
              <a:rPr lang="ru-RU" sz="1800" dirty="0">
                <a:solidFill>
                  <a:srgbClr val="128C91"/>
                </a:solidFill>
                <a:effectLst/>
                <a:ea typeface="Times New Roman" panose="02020603050405020304" pitchFamily="18" charset="0"/>
              </a:rPr>
              <a:t>экономические и социальные условия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для участия граждан и иных жителей государства, юридических лиц,  государственных органов, органов местного самоуправления, а в случае,  если это предусмотрено международным договором государства, – также и </a:t>
            </a:r>
            <a:r>
              <a:rPr lang="ru-RU" sz="1800" dirty="0">
                <a:solidFill>
                  <a:srgbClr val="128C91"/>
                </a:solidFill>
                <a:effectLst/>
                <a:ea typeface="Times New Roman" panose="02020603050405020304" pitchFamily="18" charset="0"/>
              </a:rPr>
              <a:t>международных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организаций в осуществлении цифровой трансформации промышленности и (или) её отдельных отраслей.</a:t>
            </a:r>
          </a:p>
          <a:p>
            <a:pPr indent="0" algn="just"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effectLst/>
                <a:ea typeface="Times New Roman" panose="02020603050405020304" pitchFamily="18" charset="0"/>
              </a:rPr>
              <a:t>2. Если иное не предусмотрено конституцией государства и его национальным законодательством, а также  международными договорами государства, </a:t>
            </a:r>
            <a:r>
              <a:rPr lang="ru-RU" sz="1800" u="sng" dirty="0">
                <a:solidFill>
                  <a:srgbClr val="128C91"/>
                </a:solidFill>
                <a:effectLst/>
                <a:ea typeface="Times New Roman" panose="02020603050405020304" pitchFamily="18" charset="0"/>
              </a:rPr>
              <a:t>экономические механизмы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цифровой трансформации промышленности и (или) её отдельных отраслей определяются, национальным законодательством государства о цифровизации,                                    о </a:t>
            </a:r>
            <a:r>
              <a:rPr lang="ru-RU" sz="1800" dirty="0">
                <a:solidFill>
                  <a:srgbClr val="128C91"/>
                </a:solidFill>
                <a:effectLst/>
                <a:ea typeface="Times New Roman" panose="02020603050405020304" pitchFamily="18" charset="0"/>
              </a:rPr>
              <a:t>социальном обеспечении, об охране окружающей среды, об энергосбережении и повышении энергетической эффективности, налоговым, бюджетным законодательством, законодательством о ценообразовании и иными областями национального законодательства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, а также настоящим Законом</a:t>
            </a:r>
          </a:p>
          <a:p>
            <a:pPr indent="0" algn="just"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effectLst/>
                <a:ea typeface="Times New Roman" panose="02020603050405020304" pitchFamily="18" charset="0"/>
              </a:rPr>
              <a:t>3. Государство </a:t>
            </a:r>
            <a:r>
              <a:rPr lang="ru-RU" sz="1800" dirty="0">
                <a:solidFill>
                  <a:srgbClr val="128C91"/>
                </a:solidFill>
                <a:effectLst/>
                <a:ea typeface="Times New Roman" panose="02020603050405020304" pitchFamily="18" charset="0"/>
              </a:rPr>
              <a:t>способствует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проведению </a:t>
            </a:r>
            <a:r>
              <a:rPr lang="ru-RU" sz="1800" dirty="0">
                <a:solidFill>
                  <a:srgbClr val="128C91"/>
                </a:solidFill>
                <a:effectLst/>
                <a:ea typeface="Times New Roman" panose="02020603050405020304" pitchFamily="18" charset="0"/>
              </a:rPr>
              <a:t>исследований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по оценке </a:t>
            </a:r>
            <a:r>
              <a:rPr lang="ru-RU" sz="1800" dirty="0">
                <a:solidFill>
                  <a:srgbClr val="128C91"/>
                </a:solidFill>
                <a:effectLst/>
                <a:ea typeface="Times New Roman" panose="02020603050405020304" pitchFamily="18" charset="0"/>
              </a:rPr>
              <a:t>научной, интеллектуальной и имущественной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баз цифровой трансформации отраслей промышленности, а также её </a:t>
            </a:r>
            <a:r>
              <a:rPr lang="ru-RU" sz="1800" u="sng" dirty="0">
                <a:effectLst/>
                <a:ea typeface="Times New Roman" panose="02020603050405020304" pitchFamily="18" charset="0"/>
              </a:rPr>
              <a:t>экономической и экологической эффективности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.</a:t>
            </a:r>
          </a:p>
          <a:p>
            <a:pPr indent="0" algn="just"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effectLst/>
                <a:ea typeface="Times New Roman" panose="02020603050405020304" pitchFamily="18" charset="0"/>
              </a:rPr>
              <a:t>4. Экономическое </a:t>
            </a:r>
            <a:r>
              <a:rPr lang="ru-RU" sz="1800" u="sng" dirty="0">
                <a:effectLst/>
                <a:ea typeface="Times New Roman" panose="02020603050405020304" pitchFamily="18" charset="0"/>
              </a:rPr>
              <a:t>стимулирование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, в том числе материальное, производителей оборудования для цифровизации и цифровых сетей, а также разработчиков цифровых технологий осуществляется </a:t>
            </a:r>
            <a:r>
              <a:rPr lang="ru-RU" sz="1800" u="sng" dirty="0">
                <a:solidFill>
                  <a:srgbClr val="128C91"/>
                </a:solidFill>
                <a:effectLst/>
                <a:ea typeface="Times New Roman" panose="02020603050405020304" pitchFamily="18" charset="0"/>
              </a:rPr>
              <a:t>за счет ассигнований</a:t>
            </a:r>
            <a:r>
              <a:rPr lang="ru-RU" sz="1800" u="sng" dirty="0">
                <a:effectLst/>
                <a:ea typeface="Times New Roman" panose="02020603050405020304" pitchFamily="18" charset="0"/>
              </a:rPr>
              <a:t>, </a:t>
            </a:r>
            <a:r>
              <a:rPr lang="ru-RU" sz="1800" u="sng" dirty="0">
                <a:solidFill>
                  <a:srgbClr val="149DA4"/>
                </a:solidFill>
                <a:effectLst/>
                <a:ea typeface="Times New Roman" panose="02020603050405020304" pitchFamily="18" charset="0"/>
              </a:rPr>
              <a:t>предусмотренных в государственных и местных бюджетах, специальных фондах, а также за счет других законно полученных средств.</a:t>
            </a:r>
          </a:p>
          <a:p>
            <a:pPr indent="0" algn="just"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effectLst/>
                <a:ea typeface="Times New Roman" panose="02020603050405020304" pitchFamily="18" charset="0"/>
              </a:rPr>
              <a:t>5. Государство оказывает </a:t>
            </a:r>
            <a:r>
              <a:rPr lang="ru-RU" sz="1800" u="sng" dirty="0">
                <a:solidFill>
                  <a:srgbClr val="128C91"/>
                </a:solidFill>
                <a:effectLst/>
                <a:ea typeface="Times New Roman" panose="02020603050405020304" pitchFamily="18" charset="0"/>
              </a:rPr>
              <a:t>адресную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поддержку цифровым предприятиям в регионах с более высоким уровнем цен на ресурсы и, соответственно, затрат на проведение цифровизации и цифровой трансформации.</a:t>
            </a:r>
          </a:p>
          <a:p>
            <a:pPr indent="0"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F95A1760-172F-4F58-A533-8DF7CADCE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3596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88629F-6C65-4C13-97EB-E82AF384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4539DF-8B8A-46DE-A673-CB9BEAEB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86726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0E0280-34CD-4360-9CDD-8EA5DB9C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126045"/>
            <a:ext cx="10972800" cy="1143000"/>
          </a:xfrm>
        </p:spPr>
        <p:txBody>
          <a:bodyPr/>
          <a:lstStyle/>
          <a:p>
            <a:r>
              <a:rPr lang="ru-RU" sz="2800" dirty="0">
                <a:solidFill>
                  <a:srgbClr val="128C91"/>
                </a:solidFill>
              </a:rPr>
              <a:t>Статья 16.  Особенности государственных мер финансовой и  налоговой поддержки цифровой трансформации отраслей  промышленности на первоначальном этапе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AEB71C-38FF-4771-AF0C-C62B5569A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0684" y="1148439"/>
            <a:ext cx="12565396" cy="553655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Особенностью …. является соответствующая поддержка </a:t>
            </a:r>
            <a:r>
              <a:rPr lang="ru-RU" sz="2000" dirty="0">
                <a:solidFill>
                  <a:srgbClr val="128C91"/>
                </a:solidFill>
              </a:rPr>
              <a:t>высокорискованных и </a:t>
            </a:r>
            <a:r>
              <a:rPr lang="ru-RU" sz="2000" dirty="0" err="1">
                <a:solidFill>
                  <a:srgbClr val="128C91"/>
                </a:solidFill>
              </a:rPr>
              <a:t>ресурсозатратных</a:t>
            </a:r>
            <a:r>
              <a:rPr lang="ru-RU" sz="2000" dirty="0">
                <a:solidFill>
                  <a:srgbClr val="128C91"/>
                </a:solidFill>
              </a:rPr>
              <a:t> </a:t>
            </a:r>
            <a:r>
              <a:rPr lang="ru-RU" sz="2000" dirty="0"/>
              <a:t>процессов цифровой трансформации промышленности, направленная на создание благоприятного инвестиционного и бизнес-климата, устойчивого экономического роста страны и повышения качества жизни </a:t>
            </a:r>
          </a:p>
          <a:p>
            <a:pPr marL="400050" lvl="1" indent="0">
              <a:buNone/>
            </a:pPr>
            <a:r>
              <a:rPr lang="ru-RU" sz="1800" dirty="0"/>
              <a:t>а) </a:t>
            </a:r>
            <a:r>
              <a:rPr lang="ru-RU" sz="1800" b="1" u="sng" dirty="0"/>
              <a:t>налоговые льготы </a:t>
            </a:r>
            <a:r>
              <a:rPr lang="ru-RU" sz="1800" dirty="0"/>
              <a:t>для субъектов предпринимательской деятельности в …..;</a:t>
            </a:r>
          </a:p>
          <a:p>
            <a:pPr marL="400050" lvl="1" indent="0">
              <a:buNone/>
            </a:pPr>
            <a:r>
              <a:rPr lang="ru-RU" sz="1800" dirty="0"/>
              <a:t>б) </a:t>
            </a:r>
            <a:r>
              <a:rPr lang="ru-RU" sz="1800" b="1" u="sng" dirty="0"/>
              <a:t>льготное кредитование </a:t>
            </a:r>
            <a:r>
              <a:rPr lang="ru-RU" sz="1800" dirty="0"/>
              <a:t>субъектов предпринимательской деятельности в сфере ……; </a:t>
            </a:r>
          </a:p>
          <a:p>
            <a:pPr marL="400050" lvl="1" indent="0">
              <a:buNone/>
            </a:pPr>
            <a:r>
              <a:rPr lang="ru-RU" sz="1800" dirty="0"/>
              <a:t>в) </a:t>
            </a:r>
            <a:r>
              <a:rPr lang="ru-RU" sz="1800" b="1" u="sng" dirty="0"/>
              <a:t>целевая</a:t>
            </a:r>
            <a:r>
              <a:rPr lang="ru-RU" sz="1800" dirty="0"/>
              <a:t> поддержка малого и среднего предпринимательства в сфере цифровизации;</a:t>
            </a:r>
          </a:p>
          <a:p>
            <a:pPr marL="400050" lvl="1" indent="0">
              <a:buNone/>
            </a:pPr>
            <a:r>
              <a:rPr lang="ru-RU" sz="1800" dirty="0"/>
              <a:t>г) возможность применения </a:t>
            </a:r>
            <a:r>
              <a:rPr lang="ru-RU" sz="1800" b="1" u="sng" dirty="0"/>
              <a:t>нулевой ставки НДС </a:t>
            </a:r>
            <a:r>
              <a:rPr lang="ru-RU" sz="1800" dirty="0"/>
              <a:t>по отдельным  работам и услугам в отношении субъектов предпринимательской деятельности в сфере промышленности, осуществляющих цифровую трансформацию; </a:t>
            </a:r>
          </a:p>
          <a:p>
            <a:pPr marL="400050" lvl="1" indent="0">
              <a:buNone/>
            </a:pPr>
            <a:r>
              <a:rPr lang="ru-RU" sz="1800" dirty="0"/>
              <a:t>д) </a:t>
            </a:r>
            <a:r>
              <a:rPr lang="ru-RU" sz="1800" b="1" u="sng" dirty="0"/>
              <a:t>прямое государственное участие </a:t>
            </a:r>
            <a:r>
              <a:rPr lang="ru-RU" sz="1800" dirty="0"/>
              <a:t>в формирование необходимой  инфраструктуры для ……;</a:t>
            </a:r>
          </a:p>
          <a:p>
            <a:pPr marL="400050" lvl="1" indent="0">
              <a:buNone/>
            </a:pPr>
            <a:r>
              <a:rPr lang="ru-RU" sz="1800" dirty="0"/>
              <a:t>е) увеличение </a:t>
            </a:r>
            <a:r>
              <a:rPr lang="ru-RU" sz="1800" b="1" u="sng" dirty="0"/>
              <a:t>бюджетных мест в образовательных </a:t>
            </a:r>
            <a:r>
              <a:rPr lang="ru-RU" sz="1800" dirty="0"/>
              <a:t>организациях высшего профессионального образования по направлениям подготовки специалистов, владеющих цифровыми компетенциями, связанными со сферами IT и информационной безопасностью;</a:t>
            </a:r>
          </a:p>
          <a:p>
            <a:pPr marL="400050" lvl="1" indent="0">
              <a:buNone/>
            </a:pPr>
            <a:r>
              <a:rPr lang="ru-RU" sz="1800" dirty="0"/>
              <a:t>ж) выделение </a:t>
            </a:r>
            <a:r>
              <a:rPr lang="ru-RU" sz="1800" b="1" u="sng" dirty="0"/>
              <a:t>финансовых ассигнований </a:t>
            </a:r>
            <a:r>
              <a:rPr lang="ru-RU" sz="1800" dirty="0"/>
              <a:t>непосредственно из государственных бюджетов в виде </a:t>
            </a:r>
            <a:r>
              <a:rPr lang="ru-RU" sz="1800" dirty="0">
                <a:solidFill>
                  <a:srgbClr val="128C91"/>
                </a:solidFill>
              </a:rPr>
              <a:t>грантов</a:t>
            </a:r>
            <a:r>
              <a:rPr lang="ru-RU" sz="1800" dirty="0"/>
              <a:t> на проведение научных исследований и экспертных разработок в сферах цифровизации и цифровой трансформации;</a:t>
            </a:r>
          </a:p>
          <a:p>
            <a:pPr marL="400050" lvl="1" indent="0">
              <a:buNone/>
            </a:pPr>
            <a:r>
              <a:rPr lang="ru-RU" sz="1800" dirty="0"/>
              <a:t>з) содействие сохранению и повышению промышленной и инновационной конкурентоспособности субъектов предпринимательской деятельности в сфере промышленности – градообразующих предприятий посредством осуществления антикризисных мероприятий (снижение налоговой нагрузки, увеличение государственных заказов, инвестиции  в НИОКР).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F95A1760-172F-4F58-A533-8DF7CADCE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109140"/>
            <a:ext cx="13596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011C50-095C-4BE7-BC5F-22BF589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6EE013-7DC0-4F86-9972-31DA1323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20399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0E0280-34CD-4360-9CDD-8EA5DB9C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74638"/>
            <a:ext cx="10397794" cy="850106"/>
          </a:xfrm>
        </p:spPr>
        <p:txBody>
          <a:bodyPr/>
          <a:lstStyle/>
          <a:p>
            <a:r>
              <a:rPr lang="ru-RU" sz="2800" dirty="0">
                <a:solidFill>
                  <a:srgbClr val="128C91"/>
                </a:solidFill>
              </a:rPr>
              <a:t>Статья 19. Стратегическое планирование цифровой трансформации отраслей  промышленности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AEB71C-38FF-4771-AF0C-C62B5569A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1210130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 …2. </a:t>
            </a:r>
            <a:r>
              <a:rPr lang="ru-RU" sz="2000" u="sng" dirty="0"/>
              <a:t>Компетентный</a:t>
            </a:r>
            <a:r>
              <a:rPr lang="ru-RU" sz="2000" dirty="0"/>
              <a:t> </a:t>
            </a:r>
            <a:r>
              <a:rPr lang="ru-RU" sz="2000" u="sng" dirty="0"/>
              <a:t>государственный орган </a:t>
            </a:r>
            <a:r>
              <a:rPr lang="ru-RU" sz="2000" dirty="0"/>
              <a:t>в сфере цифровой трансформации, основываясь на анализе данных по </a:t>
            </a:r>
            <a:r>
              <a:rPr lang="ru-RU" sz="2000" dirty="0">
                <a:solidFill>
                  <a:srgbClr val="128C91"/>
                </a:solidFill>
              </a:rPr>
              <a:t>научной, интеллектуальной и  имущественной </a:t>
            </a:r>
            <a:r>
              <a:rPr lang="ru-RU" sz="2000" dirty="0"/>
              <a:t>базам для трансформации отраслей промышленности и  оценках экологической и экономической эффективности цифровой трансформации отраслей промышленности </a:t>
            </a:r>
            <a:r>
              <a:rPr lang="ru-RU" sz="2000" u="sng" dirty="0"/>
              <a:t>формирует предложения </a:t>
            </a:r>
            <a:r>
              <a:rPr lang="ru-RU" sz="2000" dirty="0"/>
              <a:t>национальному правительству государства по </a:t>
            </a:r>
            <a:r>
              <a:rPr lang="ru-RU" sz="2000" u="sng" dirty="0"/>
              <a:t>приоритетным направлениям развития такой цифровой трансформации </a:t>
            </a:r>
            <a:r>
              <a:rPr lang="ru-RU" sz="2000" dirty="0"/>
              <a:t>в указанном государстве.</a:t>
            </a:r>
          </a:p>
          <a:p>
            <a:pPr marL="0" indent="0">
              <a:buNone/>
            </a:pPr>
            <a:r>
              <a:rPr lang="ru-RU" sz="2000" dirty="0"/>
              <a:t>3. </a:t>
            </a:r>
            <a:r>
              <a:rPr lang="ru-RU" sz="2000" b="1" dirty="0"/>
              <a:t>Национальное правительство государства </a:t>
            </a:r>
            <a:r>
              <a:rPr lang="ru-RU" sz="2000" dirty="0"/>
              <a:t>определяет </a:t>
            </a:r>
            <a:r>
              <a:rPr lang="ru-RU" sz="2000" dirty="0">
                <a:solidFill>
                  <a:srgbClr val="128C91"/>
                </a:solidFill>
              </a:rPr>
              <a:t>приоритетность</a:t>
            </a:r>
            <a:r>
              <a:rPr lang="ru-RU" sz="2000" dirty="0"/>
              <a:t> направлений осуществления и развития цифровой трансформации отраслей промышленности по территориям с учетом соответствующих предложений по такому осуществлению и развитию, поступивших от региональных исполнительных органов государственной власти.</a:t>
            </a:r>
          </a:p>
          <a:p>
            <a:pPr marL="0" indent="0">
              <a:buNone/>
            </a:pPr>
            <a:r>
              <a:rPr lang="ru-RU" sz="2000" dirty="0"/>
              <a:t>4. </a:t>
            </a:r>
            <a:r>
              <a:rPr lang="ru-RU" sz="2000" b="1" dirty="0"/>
              <a:t>Национальное правительство госуда</a:t>
            </a:r>
            <a:r>
              <a:rPr lang="ru-RU" sz="2000" dirty="0"/>
              <a:t>рства определяет </a:t>
            </a:r>
            <a:r>
              <a:rPr lang="ru-RU" sz="2000" dirty="0">
                <a:solidFill>
                  <a:srgbClr val="149DA4"/>
                </a:solidFill>
              </a:rPr>
              <a:t>сроки разработки и реализации государственных и муниципальных программ </a:t>
            </a:r>
            <a:r>
              <a:rPr lang="ru-RU" sz="2000" dirty="0"/>
              <a:t>осуществления цифровой трансформации отраслей промышленности, источники их финансирования, а также формы стимулирования осуществления и развития цифровой трансформации отраслей промышленности.</a:t>
            </a:r>
          </a:p>
          <a:p>
            <a:pPr marL="0" indent="0">
              <a:buNone/>
            </a:pPr>
            <a:r>
              <a:rPr lang="ru-RU" sz="2000" dirty="0"/>
              <a:t>5. …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F95A1760-172F-4F58-A533-8DF7CADCE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3596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C41230-BF27-4EF2-9C84-5C417E84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93CBE4-7867-4F35-8203-1C6A1A12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05382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0E0280-34CD-4360-9CDD-8EA5DB9C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74638"/>
            <a:ext cx="10397794" cy="850106"/>
          </a:xfrm>
        </p:spPr>
        <p:txBody>
          <a:bodyPr/>
          <a:lstStyle/>
          <a:p>
            <a:r>
              <a:rPr lang="ru-RU" sz="2800" dirty="0">
                <a:solidFill>
                  <a:srgbClr val="128C91"/>
                </a:solidFill>
              </a:rPr>
              <a:t>Статья 19. Стратегическое планирование цифровой трансформации отраслей  промышленности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AEB71C-38FF-4771-AF0C-C62B5569A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1210130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 6. Разработка </a:t>
            </a:r>
            <a:r>
              <a:rPr lang="ru-RU" sz="2000" dirty="0">
                <a:solidFill>
                  <a:srgbClr val="128C91"/>
                </a:solidFill>
              </a:rPr>
              <a:t>дорожных карт </a:t>
            </a:r>
            <a:r>
              <a:rPr lang="ru-RU" sz="2000" dirty="0"/>
              <a:t>осуществления цифровой трансформации отраслей промышленности выполняется:</a:t>
            </a:r>
          </a:p>
          <a:p>
            <a:pPr marL="400050" lvl="1" indent="0">
              <a:buNone/>
            </a:pPr>
            <a:r>
              <a:rPr lang="ru-RU" sz="1600" dirty="0"/>
              <a:t>а) на </a:t>
            </a:r>
            <a:r>
              <a:rPr lang="ru-RU" sz="1600" u="sng" dirty="0"/>
              <a:t>общегосударственном</a:t>
            </a:r>
            <a:r>
              <a:rPr lang="ru-RU" sz="1600" dirty="0"/>
              <a:t> уровне – уполномоченным государственным органом, в сфере ведения которого находится соответствующая отрасль промышленности, во взаимодействии с компетентным государственным органом в области цифровой трансформации;</a:t>
            </a:r>
          </a:p>
          <a:p>
            <a:pPr marL="400050" lvl="1" indent="0">
              <a:buNone/>
            </a:pPr>
            <a:r>
              <a:rPr lang="ru-RU" sz="1600" dirty="0"/>
              <a:t>б) на </a:t>
            </a:r>
            <a:r>
              <a:rPr lang="ru-RU" sz="1600" u="sng" dirty="0"/>
              <a:t>региональном</a:t>
            </a:r>
            <a:r>
              <a:rPr lang="ru-RU" sz="1600" dirty="0"/>
              <a:t> уровне – соответствующим уполномоченным региональным органом государственной власти во взаимодействии с компетентным государственным органом в области цифровой трансформации уполномоченным государственным органом, в сфере ведения которого находится соответствующая отрасль промышленности;</a:t>
            </a:r>
          </a:p>
          <a:p>
            <a:pPr marL="400050" lvl="1" indent="0">
              <a:buNone/>
            </a:pPr>
            <a:r>
              <a:rPr lang="ru-RU" sz="1600" dirty="0"/>
              <a:t> б) на </a:t>
            </a:r>
            <a:r>
              <a:rPr lang="ru-RU" sz="1600" u="sng" dirty="0"/>
              <a:t>местном</a:t>
            </a:r>
            <a:r>
              <a:rPr lang="ru-RU" sz="1600" dirty="0"/>
              <a:t> уровне -  уполномоченным органом местного самоуправления во взаимодействии с соответствующим уполномоченным региональным органом государственной власти; в разработке такой дорожной карты на данном уровне вправе принимать участие компетентный государственный орган в области цифровой трансформации </a:t>
            </a:r>
          </a:p>
          <a:p>
            <a:pPr marL="0" indent="0">
              <a:buNone/>
            </a:pPr>
            <a:r>
              <a:rPr lang="ru-RU" sz="2000" dirty="0"/>
              <a:t>7. Соответствующая дорожная карта осуществления цифровой трансформации отрасли промышленности включает </a:t>
            </a:r>
            <a:r>
              <a:rPr lang="ru-RU" sz="2000" dirty="0">
                <a:solidFill>
                  <a:srgbClr val="128C91"/>
                </a:solidFill>
              </a:rPr>
              <a:t>перечень мероприятий</a:t>
            </a:r>
            <a:r>
              <a:rPr lang="ru-RU" sz="2000" dirty="0"/>
              <a:t>, планируемых к исполнению, </a:t>
            </a:r>
            <a:r>
              <a:rPr lang="ru-RU" sz="2000" dirty="0">
                <a:solidFill>
                  <a:srgbClr val="128C91"/>
                </a:solidFill>
              </a:rPr>
              <a:t>ожидаемый результат, сроки реализации и ответственных за реализацию намеченных мероприятий </a:t>
            </a:r>
            <a:r>
              <a:rPr lang="ru-RU" sz="2000" dirty="0"/>
              <a:t>исполнителей, а также предусматривает проведение организационных мероприятий, разработку технико-экономического обоснования технологических и технических мероприятий по осуществлению цифровой трансформации отрасли промышленности на соответствующем уровне, нормативно-правовое обеспечение такой цифровой трансформации отрасли промышленности  и может предусматривать создание или реорганизацию соответствующих цифровых предприятий, цифровых сетей и (или) цифровых платформ.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F95A1760-172F-4F58-A533-8DF7CADCE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3596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99D6E6-24A8-4BD7-ADE2-D05FB4B5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0188A2-8D05-49D4-A921-145377E2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9215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7C8976-211A-44F4-8BF8-27DC31BD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6ABB2"/>
                </a:solidFill>
              </a:rPr>
              <a:t>1. Техзадание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5405D4-29CA-4784-85BB-38CCF3A9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96752"/>
            <a:ext cx="12000656" cy="492941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Первый этап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3070" marR="1524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Научный </a:t>
            </a:r>
            <a:r>
              <a:rPr lang="ru-RU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анализ законодательства </a:t>
            </a: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государств – участников СНГ, правоприменительной практики и норм международного права по теме работы.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3070" marR="1524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2800" b="1" dirty="0">
                <a:solidFill>
                  <a:srgbClr val="128C9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проекта концепции </a:t>
            </a: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Документа.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3070" marR="1524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письменного отчёта о результатах.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3070" marR="1524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результатов научного анализа законодательства государств–участников СНГ, правоприменительной практики и норм международного права по теме работы и проекта концепции Документа на заседании курирующей постоянной комиссии МПА СНГ.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4400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ED114F74-A281-4477-877B-A7844713B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92076"/>
            <a:ext cx="3384376" cy="45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6F034D-273A-4859-9132-7862753F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AC7DE8-3411-4098-90A1-24CBD9E1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81333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1B9CE6-8C29-4A18-AA28-9DC9ED38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84755"/>
            <a:ext cx="11568608" cy="1143000"/>
          </a:xfrm>
        </p:spPr>
        <p:txBody>
          <a:bodyPr/>
          <a:lstStyle/>
          <a:p>
            <a:r>
              <a:rPr lang="ru-RU" sz="2800" dirty="0">
                <a:solidFill>
                  <a:srgbClr val="128C91"/>
                </a:solidFill>
              </a:rPr>
              <a:t>Статья 22. Обеспечение общих интересов национальной безопасности</a:t>
            </a:r>
            <a:br>
              <a:rPr lang="ru-RU" sz="2800" dirty="0">
                <a:solidFill>
                  <a:srgbClr val="128C91"/>
                </a:solidFill>
              </a:rPr>
            </a:br>
            <a:r>
              <a:rPr lang="ru-RU" sz="2800" dirty="0">
                <a:solidFill>
                  <a:srgbClr val="128C91"/>
                </a:solidFill>
              </a:rPr>
              <a:t> в процессе цифровой трансформации отраслей промышленности</a:t>
            </a:r>
            <a:br>
              <a:rPr lang="ru-RU" sz="2800" dirty="0">
                <a:solidFill>
                  <a:srgbClr val="128C91"/>
                </a:solidFill>
              </a:rPr>
            </a:br>
            <a:endParaRPr lang="ru-RU" sz="4000" dirty="0">
              <a:solidFill>
                <a:srgbClr val="128C9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5CF619-59FB-42E3-A968-1DD75687C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80" y="1166018"/>
            <a:ext cx="1205292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1. В процессе цифровой трансформации отраслей промышленности государство учитывает общие интересы </a:t>
            </a:r>
            <a:r>
              <a:rPr lang="ru-RU" sz="1800" dirty="0">
                <a:solidFill>
                  <a:srgbClr val="128C91"/>
                </a:solidFill>
              </a:rPr>
              <a:t>национальной безопа</a:t>
            </a:r>
            <a:r>
              <a:rPr lang="ru-RU" sz="1800" dirty="0"/>
              <a:t>сности, среди которых, если иное не установлено национальным законодательством данного государства, определяются:</a:t>
            </a:r>
          </a:p>
          <a:p>
            <a:pPr marL="400050" lvl="1" indent="0">
              <a:buNone/>
            </a:pPr>
            <a:r>
              <a:rPr lang="ru-RU" sz="1400" dirty="0"/>
              <a:t>а) во </a:t>
            </a:r>
            <a:r>
              <a:rPr lang="ru-RU" sz="1400" u="sng" dirty="0"/>
              <a:t>внутриполитической</a:t>
            </a:r>
            <a:r>
              <a:rPr lang="ru-RU" sz="1400" dirty="0"/>
              <a:t> сфере - </a:t>
            </a:r>
            <a:r>
              <a:rPr lang="ru-RU" sz="1400" dirty="0">
                <a:highlight>
                  <a:srgbClr val="00FFFF"/>
                </a:highlight>
              </a:rPr>
              <a:t>сохранение стабильности конституционного строя</a:t>
            </a:r>
            <a:r>
              <a:rPr lang="ru-RU" sz="1400" dirty="0"/>
              <a:t>, институтов государственной власти, обеспечение гражданского мира, территориальной целостности, единства правового пространства, правопорядка, нейтрализация причин и условий, способствующих возникновению противоправных явлений и их последствий;</a:t>
            </a:r>
          </a:p>
          <a:p>
            <a:pPr marL="400050" lvl="1" indent="0">
              <a:buNone/>
            </a:pPr>
            <a:r>
              <a:rPr lang="ru-RU" sz="1400" dirty="0"/>
              <a:t>б) в </a:t>
            </a:r>
            <a:r>
              <a:rPr lang="ru-RU" sz="1400" u="sng" dirty="0"/>
              <a:t>социальной</a:t>
            </a:r>
            <a:r>
              <a:rPr lang="ru-RU" sz="1400" dirty="0"/>
              <a:t> сфере - обеспечение </a:t>
            </a:r>
            <a:r>
              <a:rPr lang="ru-RU" sz="1400" dirty="0">
                <a:highlight>
                  <a:srgbClr val="00FFFF"/>
                </a:highlight>
              </a:rPr>
              <a:t>высокого уровня качества жизни граждан </a:t>
            </a:r>
            <a:r>
              <a:rPr lang="ru-RU" sz="1400" dirty="0"/>
              <a:t>и других жителей государства (законно находящихся на его территории иностранных граждан и лиц без гражданства);</a:t>
            </a:r>
          </a:p>
          <a:p>
            <a:pPr marL="400050" lvl="1" indent="0">
              <a:buNone/>
            </a:pPr>
            <a:r>
              <a:rPr lang="ru-RU" sz="1400" dirty="0"/>
              <a:t>в) в </a:t>
            </a:r>
            <a:r>
              <a:rPr lang="ru-RU" sz="1400" u="sng" dirty="0"/>
              <a:t>духовной</a:t>
            </a:r>
            <a:r>
              <a:rPr lang="ru-RU" sz="1400" dirty="0"/>
              <a:t> сфере - сохранение и укрепление </a:t>
            </a:r>
            <a:r>
              <a:rPr lang="ru-RU" sz="1400" u="sng" dirty="0">
                <a:highlight>
                  <a:srgbClr val="00FFFF"/>
                </a:highlight>
              </a:rPr>
              <a:t>нравственных ценностей </a:t>
            </a:r>
            <a:r>
              <a:rPr lang="ru-RU" sz="1400" dirty="0"/>
              <a:t>общества, культурного и научного потенциала стран;</a:t>
            </a:r>
          </a:p>
          <a:p>
            <a:pPr marL="400050" lvl="1" indent="0">
              <a:buNone/>
            </a:pPr>
            <a:r>
              <a:rPr lang="ru-RU" sz="1400" dirty="0"/>
              <a:t>г) в </a:t>
            </a:r>
            <a:r>
              <a:rPr lang="ru-RU" sz="1400" u="sng" dirty="0"/>
              <a:t>международной</a:t>
            </a:r>
            <a:r>
              <a:rPr lang="ru-RU" sz="1400" dirty="0"/>
              <a:t> сфере - обеспечение </a:t>
            </a:r>
            <a:r>
              <a:rPr lang="ru-RU" sz="1400" dirty="0">
                <a:highlight>
                  <a:srgbClr val="00FFFF"/>
                </a:highlight>
              </a:rPr>
              <a:t>суверенитет</a:t>
            </a:r>
            <a:r>
              <a:rPr lang="ru-RU" sz="1400" dirty="0"/>
              <a:t>а, развитие равноправных и взаимовыгодных отношений со всеми странами и интеграционными объединениями, в повсеместном соблюдении прав и свобод человека;</a:t>
            </a:r>
          </a:p>
          <a:p>
            <a:pPr marL="400050" lvl="1" indent="0">
              <a:buNone/>
            </a:pPr>
            <a:r>
              <a:rPr lang="ru-RU" sz="1400" dirty="0"/>
              <a:t>д) в </a:t>
            </a:r>
            <a:r>
              <a:rPr lang="ru-RU" sz="1400" u="sng" dirty="0"/>
              <a:t>информационной</a:t>
            </a:r>
            <a:r>
              <a:rPr lang="ru-RU" sz="1400" dirty="0"/>
              <a:t> сфере - соблюдение конституционных прав и свобод граждан и других жителей государства в области получения информации и пользования ею, в развитии современных телекоммуникационных технологий, в защите государственных информационных ресурсов от несанкционированного доступа;</a:t>
            </a:r>
          </a:p>
          <a:p>
            <a:pPr marL="400050" lvl="1" indent="0">
              <a:buNone/>
            </a:pPr>
            <a:r>
              <a:rPr lang="ru-RU" sz="1400" dirty="0"/>
              <a:t>е) в </a:t>
            </a:r>
            <a:r>
              <a:rPr lang="ru-RU" sz="1400" u="sng" dirty="0"/>
              <a:t>пограничной</a:t>
            </a:r>
            <a:r>
              <a:rPr lang="ru-RU" sz="1400" dirty="0"/>
              <a:t> сфере - создание условий для обеспечения надежной охраны государственных границ, соблюдение порядка и правил осуществления экономической и иных видов деятельности в пограничном пространстве;</a:t>
            </a:r>
          </a:p>
          <a:p>
            <a:pPr marL="400050" lvl="1" indent="0">
              <a:buNone/>
            </a:pPr>
            <a:r>
              <a:rPr lang="ru-RU" sz="1400" dirty="0"/>
              <a:t>ж) в </a:t>
            </a:r>
            <a:r>
              <a:rPr lang="ru-RU" sz="1400" u="sng" dirty="0"/>
              <a:t>экологической</a:t>
            </a:r>
            <a:r>
              <a:rPr lang="ru-RU" sz="1400" dirty="0"/>
              <a:t> сфере - сохранение и оздоровление окружающей среды.</a:t>
            </a:r>
          </a:p>
          <a:p>
            <a:pPr marL="0" indent="0">
              <a:buNone/>
            </a:pPr>
            <a:r>
              <a:rPr lang="ru-RU" sz="1800" dirty="0"/>
              <a:t>2. Для обеспечения интересов национальной безопасности в условиях цифровизации отраслей промышленности определяются и решаются задачи, связанные с устранением </a:t>
            </a:r>
            <a:r>
              <a:rPr lang="ru-RU" sz="1800" dirty="0">
                <a:highlight>
                  <a:srgbClr val="00FFFF"/>
                </a:highlight>
              </a:rPr>
              <a:t>деформаций</a:t>
            </a:r>
            <a:r>
              <a:rPr lang="ru-RU" sz="1800" dirty="0"/>
              <a:t> в структуре экономики государства                 с обеспечением опережающего роста производства наукоемкой продукции, высокотехнологичной продукции и продукции высокой степени переработки, а также поддержкой отраслей, составляющих основу расширенного воспроизводства и  с обеспечением занятости населения.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3A06A4-B2B1-4D1C-AC9D-04B82E24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B29C5EF-AF68-4145-A15D-F85F76A5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pic>
        <p:nvPicPr>
          <p:cNvPr id="6" name="Рисунок 2">
            <a:extLst>
              <a:ext uri="{FF2B5EF4-FFF2-40B4-BE49-F238E27FC236}">
                <a16:creationId xmlns:a16="http://schemas.microsoft.com/office/drawing/2014/main" xmlns="" id="{E9BD9E49-C193-49E6-B43B-54155E68A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108762" cy="82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7628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E1B80D-24DB-4E06-9DD1-4C0001AC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722918"/>
            <a:ext cx="12360696" cy="1143000"/>
          </a:xfrm>
        </p:spPr>
        <p:txBody>
          <a:bodyPr/>
          <a:lstStyle/>
          <a:p>
            <a:r>
              <a:rPr lang="ru-RU" sz="2800" dirty="0">
                <a:solidFill>
                  <a:srgbClr val="128C91"/>
                </a:solidFill>
              </a:rPr>
              <a:t>Статья 23. Система и меры обеспечения специальных интересов  информационной безопасности в процессе цифровой трансформации отраслей промышленности      </a:t>
            </a:r>
            <a:br>
              <a:rPr lang="ru-RU" sz="2800" dirty="0">
                <a:solidFill>
                  <a:srgbClr val="128C91"/>
                </a:solidFill>
              </a:rPr>
            </a:br>
            <a:endParaRPr lang="ru-RU" sz="4000" dirty="0">
              <a:solidFill>
                <a:srgbClr val="128C9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6EB56B-F946-415C-A712-929887E5A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1612676"/>
            <a:ext cx="1238537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1. Система обеспечения специальных интересов </a:t>
            </a:r>
            <a:r>
              <a:rPr lang="ru-RU" sz="2000" dirty="0">
                <a:solidFill>
                  <a:srgbClr val="FF0000"/>
                </a:solidFill>
              </a:rPr>
              <a:t>информационной безопасности </a:t>
            </a:r>
            <a:r>
              <a:rPr lang="ru-RU" sz="2000" dirty="0"/>
              <a:t>государства (как части его национальной безопасности) при осуществлении цифровой трансформации отраслей промышленности определяется высшими органами государственной власти данного государства. </a:t>
            </a:r>
          </a:p>
          <a:p>
            <a:pPr marL="0" indent="0">
              <a:buNone/>
            </a:pPr>
            <a:r>
              <a:rPr lang="ru-RU" sz="2000" dirty="0"/>
              <a:t>2. </a:t>
            </a:r>
            <a:r>
              <a:rPr lang="ru-RU" sz="2000" b="1" dirty="0"/>
              <a:t>Участниками</a:t>
            </a:r>
            <a:r>
              <a:rPr lang="ru-RU" sz="2000" dirty="0"/>
              <a:t> системы обеспечения информационной безопасности государства являются: </a:t>
            </a:r>
            <a:r>
              <a:rPr lang="ru-RU" sz="2000" dirty="0">
                <a:solidFill>
                  <a:srgbClr val="16ABB2"/>
                </a:solidFill>
              </a:rPr>
              <a:t>уполномоченные государственные органы и уполномоченные органы местного самоуправления, собственники объектов критической информационной инфраструктуры, субъекты предпринимательской деятельности в сфере промышленности и субъекты, входящие в состав инфраструктуры обеспечения поддержки указанной деятельности </a:t>
            </a:r>
            <a:r>
              <a:rPr lang="ru-RU" sz="2000" dirty="0"/>
              <a:t>(в том числе, физические и юридические лица,  осуществляющие деятельность по созданию и эксплуатации информационных систем и сетей связи; по разработке, производству и эксплуатации средств обеспечения информационной безопасности,                               по оказанию услуг в области обеспечения информационной безопасности, образовательные организации высшего, средне-специального и дополнительного профессионального образования, осуществляющие образовательную деятельность в указанной области, общественные объединения).</a:t>
            </a:r>
          </a:p>
          <a:p>
            <a:pPr marL="0" indent="0">
              <a:buNone/>
            </a:pPr>
            <a:r>
              <a:rPr lang="ru-RU" sz="2000" dirty="0"/>
              <a:t>3</a:t>
            </a:r>
            <a:r>
              <a:rPr lang="en-US" sz="2000" dirty="0"/>
              <a:t>…</a:t>
            </a:r>
            <a:endParaRPr lang="ru-RU" sz="20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76B66AD-7CE5-4A1A-A599-BAF9BEF6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01883D9-369B-4443-B9BD-A505BEA1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pic>
        <p:nvPicPr>
          <p:cNvPr id="6" name="Рисунок 2">
            <a:extLst>
              <a:ext uri="{FF2B5EF4-FFF2-40B4-BE49-F238E27FC236}">
                <a16:creationId xmlns:a16="http://schemas.microsoft.com/office/drawing/2014/main" xmlns="" id="{CEE84A4E-9D38-4238-AB20-8F1A7D8F9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108762" cy="82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7753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E1B80D-24DB-4E06-9DD1-4C0001AC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416796"/>
            <a:ext cx="10585176" cy="1143000"/>
          </a:xfrm>
        </p:spPr>
        <p:txBody>
          <a:bodyPr/>
          <a:lstStyle/>
          <a:p>
            <a:r>
              <a:rPr lang="ru-RU" sz="2800" dirty="0">
                <a:solidFill>
                  <a:srgbClr val="128C91"/>
                </a:solidFill>
              </a:rPr>
              <a:t>Статья 23. Система и меры обеспечения специальных интересов  информационной безопасности в процессе цифровой трансформации отраслей промышленности      </a:t>
            </a:r>
            <a:br>
              <a:rPr lang="ru-RU" sz="2800" dirty="0">
                <a:solidFill>
                  <a:srgbClr val="128C91"/>
                </a:solidFill>
              </a:rPr>
            </a:br>
            <a:endParaRPr lang="ru-RU" sz="4000" dirty="0">
              <a:solidFill>
                <a:srgbClr val="128C9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6EB56B-F946-415C-A712-929887E5A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" y="1124744"/>
            <a:ext cx="1238537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3. Государственными мерами информационной безопасности, реализуемыми в процессе осуществления цифровой трансформации отраслей промышленности, являются:</a:t>
            </a:r>
          </a:p>
          <a:p>
            <a:pPr marL="400050" lvl="1" indent="0">
              <a:buNone/>
            </a:pPr>
            <a:r>
              <a:rPr lang="ru-RU" sz="1600" dirty="0"/>
              <a:t>1)</a:t>
            </a:r>
            <a:r>
              <a:rPr lang="ru-RU" sz="1800" dirty="0"/>
              <a:t>	</a:t>
            </a:r>
            <a:r>
              <a:rPr lang="ru-RU" sz="1800" dirty="0">
                <a:highlight>
                  <a:srgbClr val="00FFFF"/>
                </a:highlight>
              </a:rPr>
              <a:t>стратегическое и оперативное планирование</a:t>
            </a:r>
            <a:r>
              <a:rPr lang="ru-RU" sz="1800" dirty="0"/>
              <a:t>, а также последующие осуществление и оценка эффективности комплекса мер                          по обеспечению информационной безопасности;</a:t>
            </a:r>
          </a:p>
          <a:p>
            <a:pPr marL="400050" lvl="1" indent="0">
              <a:buNone/>
            </a:pPr>
            <a:r>
              <a:rPr lang="ru-RU" sz="1800" dirty="0"/>
              <a:t>2)	совершенствование </a:t>
            </a:r>
            <a:r>
              <a:rPr lang="ru-RU" sz="1800" dirty="0">
                <a:solidFill>
                  <a:srgbClr val="128C91"/>
                </a:solidFill>
              </a:rPr>
              <a:t>правовой</a:t>
            </a:r>
            <a:r>
              <a:rPr lang="ru-RU" sz="1800" dirty="0"/>
              <a:t> базы в области информационной безопасности;</a:t>
            </a:r>
          </a:p>
          <a:p>
            <a:pPr marL="400050" lvl="1" indent="0">
              <a:buNone/>
            </a:pPr>
            <a:r>
              <a:rPr lang="ru-RU" sz="1800" dirty="0"/>
              <a:t>3)	развитие системы, обеспечивающей </a:t>
            </a:r>
            <a:r>
              <a:rPr lang="ru-RU" sz="1800" dirty="0">
                <a:solidFill>
                  <a:srgbClr val="128C91"/>
                </a:solidFill>
              </a:rPr>
              <a:t>информационную безопасность </a:t>
            </a:r>
            <a:r>
              <a:rPr lang="ru-RU" sz="1800" dirty="0"/>
              <a:t>национального информационного пространства и критической информационной инфраструктуры государства;</a:t>
            </a:r>
          </a:p>
          <a:p>
            <a:pPr marL="400050" lvl="1" indent="0">
              <a:buNone/>
            </a:pPr>
            <a:r>
              <a:rPr lang="ru-RU" sz="1800" dirty="0"/>
              <a:t>4)	осуществление информирования об </a:t>
            </a:r>
            <a:r>
              <a:rPr lang="ru-RU" sz="1800" dirty="0">
                <a:solidFill>
                  <a:srgbClr val="128C91"/>
                </a:solidFill>
              </a:rPr>
              <a:t>электронных угр</a:t>
            </a:r>
            <a:r>
              <a:rPr lang="ru-RU" sz="1800" dirty="0"/>
              <a:t>озах на уровне государства;</a:t>
            </a:r>
          </a:p>
          <a:p>
            <a:pPr marL="400050" lvl="1" indent="0">
              <a:buNone/>
            </a:pPr>
            <a:r>
              <a:rPr lang="ru-RU" sz="1800" dirty="0"/>
              <a:t>5)	совершенствование нормативных-правовых, экономических, информационно-аналитических и научно-технических аспектов функционирования системы обеспечения информационной безопасности; </a:t>
            </a:r>
          </a:p>
          <a:p>
            <a:pPr marL="400050" lvl="1" indent="0">
              <a:buNone/>
            </a:pPr>
            <a:r>
              <a:rPr lang="ru-RU" sz="1800" dirty="0"/>
              <a:t>6)	выработка и реализация мер государственной поддержки субъектов предпринимательской деятельности в сфере промышленности и субъектов, входящих в состав </a:t>
            </a:r>
            <a:r>
              <a:rPr lang="ru-RU" sz="1800" dirty="0">
                <a:solidFill>
                  <a:srgbClr val="128C91"/>
                </a:solidFill>
              </a:rPr>
              <a:t>инфраструктуры</a:t>
            </a:r>
            <a:r>
              <a:rPr lang="ru-RU" sz="1800" dirty="0"/>
              <a:t> обеспечения поддержки указанной деятельности, осуществляющих разработку, производство и эксплуатацию средств обеспечения информационной безопасности  и оказание услуг в области обеспечения информационной безопасности, а также образовательных организаций</a:t>
            </a:r>
            <a:r>
              <a:rPr lang="en-US" sz="1800" dirty="0"/>
              <a:t>….</a:t>
            </a:r>
            <a:r>
              <a:rPr lang="ru-RU" sz="1800" dirty="0"/>
              <a:t>;</a:t>
            </a:r>
          </a:p>
          <a:p>
            <a:pPr marL="400050" lvl="1" indent="0">
              <a:buNone/>
            </a:pPr>
            <a:r>
              <a:rPr lang="ru-RU" sz="1800" dirty="0"/>
              <a:t>7)	укрепление </a:t>
            </a:r>
            <a:r>
              <a:rPr lang="ru-RU" sz="1800" dirty="0">
                <a:solidFill>
                  <a:srgbClr val="128C91"/>
                </a:solidFill>
              </a:rPr>
              <a:t>организационно-функциональной верти</a:t>
            </a:r>
            <a:r>
              <a:rPr lang="ru-RU" sz="1800" dirty="0"/>
              <a:t>кали государственного и муниципального управления и централизация сил обеспечения информационной безопасности на федеральном, межрегиональном, региональном, муниципальном уровнях, а также на уровне объектов информатизации, операторов информационных систем и сетей связи.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7B200D0-9D68-413B-B008-3176F0DC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E4B4233-82CF-4E4D-A910-51980536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  <p:pic>
        <p:nvPicPr>
          <p:cNvPr id="6" name="Рисунок 2">
            <a:extLst>
              <a:ext uri="{FF2B5EF4-FFF2-40B4-BE49-F238E27FC236}">
                <a16:creationId xmlns:a16="http://schemas.microsoft.com/office/drawing/2014/main" xmlns="" id="{6FFC56F7-E5C1-441B-96BD-A2541961F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496" y="116632"/>
            <a:ext cx="135964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1142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7C8976-211A-44F4-8BF8-27DC31BD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652" y="274638"/>
            <a:ext cx="9777748" cy="634082"/>
          </a:xfrm>
        </p:spPr>
        <p:txBody>
          <a:bodyPr/>
          <a:lstStyle/>
          <a:p>
            <a:r>
              <a:rPr lang="ru-RU" sz="2800" dirty="0">
                <a:solidFill>
                  <a:srgbClr val="13969D"/>
                </a:solidFill>
                <a:latin typeface="+mj-lt"/>
              </a:rPr>
              <a:t>Глава 5.  МЕЖДУНАРОДНЫЕ ОТНОШЕНИЯ ПО ВОПРОСАМ ЦИФРОВОЙ ТРАНСФОРМАЦИИ   ОТРАСЛЕЙ ПРОМЫШЛЕННОСТИ</a:t>
            </a: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xmlns="" id="{18F49D71-A9DE-4E80-8316-96439B111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777350" cy="131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8F4E95-5924-427B-A7CE-40AB69FC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6" y="1556510"/>
            <a:ext cx="12000656" cy="388843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+mj-lt"/>
              </a:rPr>
              <a:t>Статья 24.  Основы международного сотрудничества в области  цифровой трансформации отраслей промышленности	        45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Статья 25. Соотношение международных договоров и нормативных правовых актов государства в области цифровой трансформации отраслей промышленности	                           46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Статья 26. Права иностранных граждан, лиц без гражданства иностранных юридических лиц и международных организаций при осуществлении цифровой трансформации отраслей промышленности	                                                                            47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79BD88C-5A89-4D25-B944-E00E9EBA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A410EE-E3EF-43C8-90C4-06390CB0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78811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>
            <a:extLst>
              <a:ext uri="{FF2B5EF4-FFF2-40B4-BE49-F238E27FC236}">
                <a16:creationId xmlns:a16="http://schemas.microsoft.com/office/drawing/2014/main" xmlns="" id="{18F49D71-A9DE-4E80-8316-96439B111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777350" cy="131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8F4E95-5924-427B-A7CE-40AB69FC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268760"/>
            <a:ext cx="11567160" cy="388843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13969D"/>
                </a:solidFill>
                <a:latin typeface="+mj-lt"/>
              </a:rPr>
              <a:t>Глава 6.  ОТВЕТСТВЕННОСТЬ ЗА НАРУШЕНИЕ   УСТАНОВЛЕННЫХ ТРЕБОВАНИЙ ПО  ПРОВЕДЕНИЮ ЦИФРОВОЙ  ТРАНСФОРМАЦИИ ОТРАСЛЕЙ  ПРОМЫШЛЕННОСТИ</a:t>
            </a:r>
            <a:r>
              <a:rPr lang="ru-RU" sz="2800" dirty="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Статья 27. Ответственность за нарушение установленных требований по проведению цифровой трансформации отраслей промышленности	48</a:t>
            </a:r>
          </a:p>
          <a:p>
            <a:pPr marL="0" indent="0">
              <a:buNone/>
            </a:pPr>
            <a:endParaRPr lang="ru-RU" sz="2800" dirty="0">
              <a:solidFill>
                <a:srgbClr val="13969D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13969D"/>
                </a:solidFill>
                <a:latin typeface="+mj-lt"/>
              </a:rPr>
              <a:t>Глава 7. ЗАКЛЮЧИТЕЛЬНЫЕ ПОЛОЖЕНИЯ</a:t>
            </a:r>
            <a:r>
              <a:rPr lang="ru-RU" sz="2800" dirty="0">
                <a:latin typeface="+mj-lt"/>
              </a:rPr>
              <a:t>	                                                        49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Статья 28. Соотношение настоящего Закона с национальным     законодательством государств	                                                                  49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Статья 29. Вступление в силу настоящего Закона	                                 49</a:t>
            </a:r>
          </a:p>
          <a:p>
            <a:pPr marL="0" indent="0">
              <a:buNone/>
            </a:pPr>
            <a:endParaRPr lang="ru-RU" sz="2800" dirty="0">
              <a:latin typeface="+mj-lt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A69F51AE-F4D9-43C4-85F7-069161BD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2644AEA-A99E-4783-9649-A9D0F6C7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64506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26582" y="977686"/>
            <a:ext cx="10972800" cy="433387"/>
          </a:xfrm>
        </p:spPr>
        <p:txBody>
          <a:bodyPr/>
          <a:lstStyle/>
          <a:p>
            <a:r>
              <a:rPr lang="ru-RU" altLang="ru-RU" sz="3600" dirty="0">
                <a:latin typeface="Century Gothic" panose="020B0502020202020204" pitchFamily="34" charset="0"/>
              </a:rPr>
              <a:t>Спасибо за внимание</a:t>
            </a:r>
          </a:p>
        </p:txBody>
      </p:sp>
      <p:pic>
        <p:nvPicPr>
          <p:cNvPr id="1331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418173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112E2FB-9569-41C8-AD29-CC7E26FD0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942F08B-641E-45BB-8CAF-7E333E75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B1E60-AB2A-407E-8AB5-A68BFFA18EE3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7C8976-211A-44F4-8BF8-27DC31BD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858" y="92076"/>
            <a:ext cx="9230816" cy="562074"/>
          </a:xfrm>
        </p:spPr>
        <p:txBody>
          <a:bodyPr/>
          <a:lstStyle/>
          <a:p>
            <a:r>
              <a:rPr lang="ru-RU" b="1" dirty="0">
                <a:solidFill>
                  <a:srgbClr val="16ABB2"/>
                </a:solidFill>
              </a:rPr>
              <a:t>1.1. Содержание отчета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5405D4-29CA-4784-85BB-38CCF3A9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1530"/>
            <a:ext cx="12192000" cy="612647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Раздел 1. </a:t>
            </a:r>
            <a:r>
              <a:rPr lang="ru-RU" sz="2000" dirty="0">
                <a:solidFill>
                  <a:srgbClr val="128C91"/>
                </a:solidFill>
              </a:rPr>
              <a:t>Анализ</a:t>
            </a:r>
            <a:r>
              <a:rPr lang="ru-RU" sz="2000" dirty="0"/>
              <a:t> законодательства государств–участников СНГ, правоприменительной практики </a:t>
            </a:r>
            <a:br>
              <a:rPr lang="ru-RU" sz="2000" dirty="0"/>
            </a:br>
            <a:r>
              <a:rPr lang="ru-RU" sz="2000" dirty="0"/>
              <a:t>                  по цифровой трансформации отраслей промышленности государств – участников СНГ                      11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Раздел 2. Анализ норм международного права по регулированию аспектов цифровой трансформации         23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Раздел 3. Проект Концепции </a:t>
            </a:r>
            <a:r>
              <a:rPr lang="ru-RU" sz="2000" dirty="0">
                <a:solidFill>
                  <a:srgbClr val="128C91"/>
                </a:solidFill>
              </a:rPr>
              <a:t>модельного закона </a:t>
            </a:r>
            <a:r>
              <a:rPr lang="ru-RU" sz="2000" dirty="0"/>
              <a:t>«О цифровой трансформации отраслей </a:t>
            </a:r>
            <a:br>
              <a:rPr lang="ru-RU" sz="2000" dirty="0"/>
            </a:br>
            <a:r>
              <a:rPr lang="ru-RU" sz="2000" dirty="0"/>
              <a:t>                   промышленности государств - участников СНГ»	                                                                                           36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Приложение 1. Развернутый анализ </a:t>
            </a:r>
            <a:r>
              <a:rPr lang="ru-RU" sz="2000" dirty="0">
                <a:solidFill>
                  <a:srgbClr val="128C91"/>
                </a:solidFill>
              </a:rPr>
              <a:t>норм международного права </a:t>
            </a:r>
            <a:r>
              <a:rPr lang="ru-RU" sz="2000" dirty="0"/>
              <a:t>по регулированию аспектов </a:t>
            </a:r>
            <a:br>
              <a:rPr lang="ru-RU" sz="2000" dirty="0"/>
            </a:br>
            <a:r>
              <a:rPr lang="ru-RU" sz="2000" dirty="0"/>
              <a:t>                              цифровой трансформации	                                                                                                           79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Приложение 2. Актуальная правоприменительная практика по регулированию аспектов </a:t>
            </a:r>
            <a:br>
              <a:rPr lang="ru-RU" sz="2000" dirty="0"/>
            </a:br>
            <a:r>
              <a:rPr lang="ru-RU" sz="2000" dirty="0"/>
              <a:t>                              цифровой трансформации                                                                                                                         202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Приложение 3. </a:t>
            </a:r>
            <a:r>
              <a:rPr lang="ru-RU" sz="2000" dirty="0">
                <a:solidFill>
                  <a:srgbClr val="128C91"/>
                </a:solidFill>
              </a:rPr>
              <a:t>АЗЕРБАЙДЖАНСКАЯ РЕСПУБЛИКА</a:t>
            </a:r>
            <a:r>
              <a:rPr lang="ru-RU" sz="2000" dirty="0"/>
              <a:t>. Обобщение	                                                                         247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Приложение 4. </a:t>
            </a:r>
            <a:r>
              <a:rPr lang="ru-RU" sz="2000" dirty="0">
                <a:solidFill>
                  <a:srgbClr val="128C91"/>
                </a:solidFill>
              </a:rPr>
              <a:t>РЕСПУБЛИКА АРМЕНИЯ</a:t>
            </a:r>
            <a:r>
              <a:rPr lang="ru-RU" sz="2000" dirty="0"/>
              <a:t>. Обобщение	                                                                                         261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Приложение 5. </a:t>
            </a:r>
            <a:r>
              <a:rPr lang="ru-RU" sz="2000" dirty="0">
                <a:solidFill>
                  <a:srgbClr val="128C91"/>
                </a:solidFill>
              </a:rPr>
              <a:t>РЕСПУБЛИКА БЕЛАРУСЬ</a:t>
            </a:r>
            <a:r>
              <a:rPr lang="ru-RU" sz="2000" dirty="0"/>
              <a:t>. Обобщение	                                                                                         272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Приложение 6. </a:t>
            </a:r>
            <a:r>
              <a:rPr lang="ru-RU" sz="2000" dirty="0">
                <a:solidFill>
                  <a:srgbClr val="128C91"/>
                </a:solidFill>
              </a:rPr>
              <a:t>РЕСПУБЛИКА КАЗАХСТАН</a:t>
            </a:r>
            <a:r>
              <a:rPr lang="ru-RU" sz="2000" dirty="0"/>
              <a:t>. Обобщение	                                                                                         288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Приложение 7. </a:t>
            </a:r>
            <a:r>
              <a:rPr lang="ru-RU" sz="2000" dirty="0">
                <a:solidFill>
                  <a:srgbClr val="128C91"/>
                </a:solidFill>
              </a:rPr>
              <a:t>КЫРГЫЗСКАЯ РЕСПУБЛИКА</a:t>
            </a:r>
            <a:r>
              <a:rPr lang="ru-RU" sz="2000" dirty="0"/>
              <a:t>. Обобщение	                                                                                         302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Приложение 8. </a:t>
            </a:r>
            <a:r>
              <a:rPr lang="ru-RU" sz="2000" dirty="0">
                <a:solidFill>
                  <a:srgbClr val="128C91"/>
                </a:solidFill>
              </a:rPr>
              <a:t>РЕСПУБЛИКА МОЛДОВА</a:t>
            </a:r>
            <a:r>
              <a:rPr lang="ru-RU" sz="2000" dirty="0"/>
              <a:t>. Обобщение	                                                                                         317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Приложение 9. </a:t>
            </a:r>
            <a:r>
              <a:rPr lang="ru-RU" sz="2000" dirty="0">
                <a:solidFill>
                  <a:srgbClr val="128C91"/>
                </a:solidFill>
              </a:rPr>
              <a:t>РОССИЙСКАЯ ФЕДЕРАЦИЯ</a:t>
            </a:r>
            <a:r>
              <a:rPr lang="ru-RU" sz="2000" dirty="0"/>
              <a:t>. Обобщение	                                                                                         332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Приложение 10. </a:t>
            </a:r>
            <a:r>
              <a:rPr lang="ru-RU" sz="2000" dirty="0">
                <a:solidFill>
                  <a:srgbClr val="128C91"/>
                </a:solidFill>
              </a:rPr>
              <a:t>РЕСПУБЛИКА ТАДЖИКИСТАН</a:t>
            </a:r>
            <a:r>
              <a:rPr lang="ru-RU" sz="2000" dirty="0"/>
              <a:t>. Обобщение	                                                                                         352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Приложение 11. </a:t>
            </a:r>
            <a:r>
              <a:rPr lang="ru-RU" sz="2000" dirty="0">
                <a:solidFill>
                  <a:srgbClr val="128C91"/>
                </a:solidFill>
              </a:rPr>
              <a:t>РЕСПУБЛИКА ТУРКМЕНИСТАН</a:t>
            </a:r>
            <a:r>
              <a:rPr lang="ru-RU" sz="2000" dirty="0"/>
              <a:t>. Обобщение	                                                                         366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Приложение 12. </a:t>
            </a:r>
            <a:r>
              <a:rPr lang="ru-RU" sz="2000" dirty="0">
                <a:solidFill>
                  <a:srgbClr val="128C91"/>
                </a:solidFill>
              </a:rPr>
              <a:t>РЕСПУБЛИКА УЗБЕКИСТАН</a:t>
            </a:r>
            <a:r>
              <a:rPr lang="ru-RU" sz="2000" dirty="0"/>
              <a:t>. Обобщение	                                                                                         380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ED114F74-A281-4477-877B-A7844713B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92076"/>
            <a:ext cx="3384376" cy="45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D6ECBD-178E-41D8-B345-3C46A711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04A24C-27B8-4267-8F11-D0478195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5869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7C8976-211A-44F4-8BF8-27DC31BD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274638"/>
            <a:ext cx="9158808" cy="634082"/>
          </a:xfrm>
        </p:spPr>
        <p:txBody>
          <a:bodyPr/>
          <a:lstStyle/>
          <a:p>
            <a:r>
              <a:rPr lang="ru-RU" sz="3200" b="1" dirty="0">
                <a:solidFill>
                  <a:srgbClr val="128C91"/>
                </a:solidFill>
              </a:rPr>
              <a:t>2. Научно-обоснованные принципы формирования закона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5405D4-29CA-4784-85BB-38CCF3A9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628800"/>
            <a:ext cx="12072664" cy="468052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1.	</a:t>
            </a:r>
            <a:r>
              <a:rPr lang="ru-RU" sz="2000" u="sng" dirty="0"/>
              <a:t>Научный</a:t>
            </a:r>
            <a:r>
              <a:rPr lang="ru-RU" sz="2000" dirty="0"/>
              <a:t> подход в разработке проектов по цифровой трансформации. Необходимость систематизации управления процессами цифровой трансформации отраслей промышленности на основе теории ситуационного управления. </a:t>
            </a:r>
            <a:r>
              <a:rPr lang="ru-RU" sz="2000" dirty="0">
                <a:solidFill>
                  <a:srgbClr val="128C91"/>
                </a:solidFill>
              </a:rPr>
              <a:t>Целеполагание</a:t>
            </a:r>
            <a:r>
              <a:rPr lang="ru-RU" sz="2000" dirty="0"/>
              <a:t> – повышение качества жизни (</a:t>
            </a:r>
            <a:r>
              <a:rPr lang="ru-RU" sz="2000" dirty="0">
                <a:highlight>
                  <a:srgbClr val="00FFFF"/>
                </a:highlight>
              </a:rPr>
              <a:t>бедность, безработица</a:t>
            </a:r>
            <a:r>
              <a:rPr lang="ru-RU" sz="2000" dirty="0"/>
              <a:t>), экологизация экономики, сохранение потенциала, задействование МСП. </a:t>
            </a:r>
            <a:r>
              <a:rPr lang="ru-RU" sz="2000" dirty="0">
                <a:solidFill>
                  <a:srgbClr val="128C91"/>
                </a:solidFill>
              </a:rPr>
              <a:t>Анализ </a:t>
            </a:r>
            <a:r>
              <a:rPr lang="ru-RU" sz="2000" dirty="0"/>
              <a:t>текущей ситуации – кибербезопасность, информационный </a:t>
            </a:r>
            <a:r>
              <a:rPr lang="ru-RU" sz="2000" dirty="0">
                <a:solidFill>
                  <a:srgbClr val="FF0000"/>
                </a:solidFill>
              </a:rPr>
              <a:t>феодализм</a:t>
            </a:r>
            <a:r>
              <a:rPr lang="ru-RU" sz="2000" dirty="0"/>
              <a:t>, гибридные (информационные и </a:t>
            </a:r>
            <a:r>
              <a:rPr lang="ru-RU" sz="2000" dirty="0">
                <a:solidFill>
                  <a:srgbClr val="FF0000"/>
                </a:solidFill>
              </a:rPr>
              <a:t>экономические</a:t>
            </a:r>
            <a:r>
              <a:rPr lang="ru-RU" sz="2000" dirty="0"/>
              <a:t>) войны. </a:t>
            </a:r>
            <a:r>
              <a:rPr lang="ru-RU" sz="2000" dirty="0">
                <a:solidFill>
                  <a:srgbClr val="128C91"/>
                </a:solidFill>
              </a:rPr>
              <a:t>Упреждающее воздействий на будущее </a:t>
            </a:r>
            <a:r>
              <a:rPr lang="ru-RU" sz="2000" dirty="0"/>
              <a:t>– создание собственных цепочек, цифровой суверенитет, сквозные технологии управления. Цифровые модели.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2.	</a:t>
            </a:r>
            <a:r>
              <a:rPr lang="ru-RU" sz="2000" dirty="0">
                <a:solidFill>
                  <a:srgbClr val="128C91"/>
                </a:solidFill>
              </a:rPr>
              <a:t>Вертикальная интеграция </a:t>
            </a:r>
            <a:r>
              <a:rPr lang="ru-RU" sz="2000" dirty="0"/>
              <a:t>с сетевой структурной и цифровой отраслевой инфраструктурой. Руководящая роль рабочей группы центра Компетенций в качестве организаторов и координаторов цифровой трансформации отраслей промышленности.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3.	</a:t>
            </a:r>
            <a:r>
              <a:rPr lang="ru-RU" sz="2000" dirty="0">
                <a:solidFill>
                  <a:srgbClr val="128C91"/>
                </a:solidFill>
              </a:rPr>
              <a:t>Ограниченность</a:t>
            </a:r>
            <a:r>
              <a:rPr lang="ru-RU" sz="2000" dirty="0"/>
              <a:t> ресурсов диктует необходимость регулирования издержек, формирования </a:t>
            </a:r>
            <a:r>
              <a:rPr lang="ru-RU" sz="2000" dirty="0">
                <a:solidFill>
                  <a:srgbClr val="128C91"/>
                </a:solidFill>
                <a:highlight>
                  <a:srgbClr val="00FFFF"/>
                </a:highlight>
              </a:rPr>
              <a:t>добавленной</a:t>
            </a:r>
            <a:r>
              <a:rPr lang="ru-RU" sz="2000" dirty="0">
                <a:solidFill>
                  <a:srgbClr val="128C91"/>
                </a:solidFill>
              </a:rPr>
              <a:t> стоимости в «заданных» цепочках</a:t>
            </a:r>
            <a:r>
              <a:rPr lang="ru-RU" sz="2000" dirty="0"/>
              <a:t>, легитимность перераспределение налогового бремени за счет </a:t>
            </a:r>
            <a:r>
              <a:rPr lang="ru-RU" sz="2000" dirty="0">
                <a:solidFill>
                  <a:srgbClr val="128C91"/>
                </a:solidFill>
              </a:rPr>
              <a:t>трансфертных цен </a:t>
            </a:r>
            <a:r>
              <a:rPr lang="ru-RU" sz="2000" dirty="0"/>
              <a:t>и т.д., что является индикаторами результативности решений, </a:t>
            </a:r>
            <a:r>
              <a:rPr lang="ru-RU" sz="2000" dirty="0" err="1"/>
              <a:t>эмерджентности</a:t>
            </a:r>
            <a:r>
              <a:rPr lang="ru-RU" sz="2000" dirty="0"/>
              <a:t> технологий цифровой трансформации отраслей промышленности.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/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xmlns="" id="{18F49D71-A9DE-4E80-8316-96439B111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1777350" cy="131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534E68-866C-4D4D-9EDC-2BA6B2B6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9E7A04-CBF5-49AB-B0A3-CBA25975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8577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E395C-22A5-4065-94E9-38764188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16ABB2"/>
                </a:solidFill>
              </a:rPr>
              <a:t>Цифровая трансформация отраслей промышленности осуществляется государствами на основе следующих принципов: </a:t>
            </a:r>
          </a:p>
        </p:txBody>
      </p:sp>
      <p:pic>
        <p:nvPicPr>
          <p:cNvPr id="6" name="Рисунок 2">
            <a:extLst>
              <a:ext uri="{FF2B5EF4-FFF2-40B4-BE49-F238E27FC236}">
                <a16:creationId xmlns:a16="http://schemas.microsoft.com/office/drawing/2014/main" xmlns="" id="{FF4A5003-1124-41D0-BB20-2D5C49426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1344" y="1738017"/>
            <a:ext cx="4217030" cy="31311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4C5517-11C2-4D8F-83AA-86BD155D2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9856" y="1268761"/>
            <a:ext cx="7416824" cy="4857404"/>
          </a:xfrm>
        </p:spPr>
        <p:txBody>
          <a:bodyPr wrap="square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dirty="0">
                <a:solidFill>
                  <a:srgbClr val="16ABB2"/>
                </a:solidFill>
                <a:effectLst/>
              </a:rPr>
              <a:t>системность</a:t>
            </a:r>
            <a:r>
              <a:rPr lang="ru-RU" sz="2400" dirty="0">
                <a:effectLst/>
              </a:rPr>
              <a:t>, сбалансированность, ведущая координационная роль уполномоченных государственных органов, преемственность и непрерывность, применение </a:t>
            </a:r>
            <a:r>
              <a:rPr lang="ru-RU" sz="2400" dirty="0">
                <a:solidFill>
                  <a:srgbClr val="16ABB2"/>
                </a:solidFill>
                <a:effectLst/>
              </a:rPr>
              <a:t>вертикальной</a:t>
            </a:r>
            <a:r>
              <a:rPr lang="ru-RU" sz="2400" dirty="0">
                <a:effectLst/>
              </a:rPr>
              <a:t> интеграции, </a:t>
            </a:r>
            <a:r>
              <a:rPr lang="ru-RU" sz="2400" dirty="0">
                <a:solidFill>
                  <a:srgbClr val="16ABB2"/>
                </a:solidFill>
                <a:effectLst/>
              </a:rPr>
              <a:t>публично-частное</a:t>
            </a:r>
            <a:r>
              <a:rPr lang="ru-RU" sz="2400" dirty="0">
                <a:effectLst/>
              </a:rPr>
              <a:t> (государственно-частное и </a:t>
            </a:r>
            <a:r>
              <a:rPr lang="ru-RU" sz="2400" dirty="0" err="1">
                <a:effectLst/>
              </a:rPr>
              <a:t>муниципально</a:t>
            </a:r>
            <a:r>
              <a:rPr lang="ru-RU" sz="2400" dirty="0">
                <a:effectLst/>
              </a:rPr>
              <a:t>-частное) партнерство, </a:t>
            </a:r>
            <a:r>
              <a:rPr lang="ru-RU" sz="2400" dirty="0">
                <a:solidFill>
                  <a:srgbClr val="16ABB2"/>
                </a:solidFill>
                <a:effectLst/>
              </a:rPr>
              <a:t>согласованность</a:t>
            </a:r>
            <a:r>
              <a:rPr lang="ru-RU" sz="2400" dirty="0">
                <a:effectLst/>
              </a:rPr>
              <a:t> с общей экономической политикой государства, скоординированность с ключевыми мировыми тенденциями, </a:t>
            </a:r>
            <a:r>
              <a:rPr lang="ru-RU" sz="2400" dirty="0">
                <a:solidFill>
                  <a:srgbClr val="16ABB2"/>
                </a:solidFill>
                <a:effectLst/>
              </a:rPr>
              <a:t>паритетность</a:t>
            </a:r>
            <a:r>
              <a:rPr lang="ru-RU" sz="2400" dirty="0">
                <a:effectLst/>
              </a:rPr>
              <a:t>  в межгосударственном сотрудничестве, сочетание </a:t>
            </a:r>
            <a:r>
              <a:rPr lang="ru-RU" sz="2400" dirty="0">
                <a:solidFill>
                  <a:srgbClr val="16ABB2"/>
                </a:solidFill>
                <a:effectLst/>
              </a:rPr>
              <a:t>научной обоснованности  </a:t>
            </a:r>
            <a:r>
              <a:rPr lang="ru-RU" sz="2400" dirty="0">
                <a:effectLst/>
              </a:rPr>
              <a:t>и экспериментально-практических достижений, ресурсная обеспеченность, эффективная результативность, </a:t>
            </a:r>
            <a:r>
              <a:rPr lang="ru-RU" sz="2400" dirty="0">
                <a:solidFill>
                  <a:srgbClr val="16ABB2"/>
                </a:solidFill>
                <a:effectLst/>
              </a:rPr>
              <a:t>ответственность</a:t>
            </a:r>
            <a:r>
              <a:rPr lang="ru-RU" sz="2400" dirty="0">
                <a:effectLst/>
              </a:rPr>
              <a:t>, </a:t>
            </a:r>
            <a:r>
              <a:rPr lang="ru-RU" sz="2400" dirty="0">
                <a:solidFill>
                  <a:srgbClr val="16ABB2"/>
                </a:solidFill>
                <a:effectLst/>
              </a:rPr>
              <a:t>измеримость ц</a:t>
            </a:r>
            <a:r>
              <a:rPr lang="ru-RU" sz="2400" dirty="0">
                <a:effectLst/>
              </a:rPr>
              <a:t>елей, реалистичность, </a:t>
            </a:r>
            <a:r>
              <a:rPr lang="ru-RU" sz="2400" dirty="0">
                <a:solidFill>
                  <a:srgbClr val="16ABB2"/>
                </a:solidFill>
                <a:effectLst/>
              </a:rPr>
              <a:t>экологичность</a:t>
            </a:r>
            <a:r>
              <a:rPr lang="ru-RU" sz="2400" dirty="0">
                <a:effectLst/>
              </a:rPr>
              <a:t> и природоохранное обеспечение, </a:t>
            </a:r>
            <a:r>
              <a:rPr lang="ru-RU" sz="2400" u="sng" dirty="0">
                <a:solidFill>
                  <a:srgbClr val="FF0000"/>
                </a:solidFill>
                <a:effectLst/>
              </a:rPr>
              <a:t>приоритет интересов повышения качества  жизни граждан государств </a:t>
            </a:r>
            <a:r>
              <a:rPr lang="ru-RU" sz="2400" dirty="0">
                <a:effectLst/>
              </a:rPr>
              <a:t>(</a:t>
            </a:r>
            <a:r>
              <a:rPr lang="ru-RU" sz="2400" dirty="0">
                <a:effectLst/>
                <a:highlight>
                  <a:srgbClr val="00FFFF"/>
                </a:highlight>
              </a:rPr>
              <a:t>статья 4)</a:t>
            </a:r>
            <a:r>
              <a:rPr lang="ru-RU" sz="2400" dirty="0">
                <a:effectLst/>
              </a:rPr>
              <a:t>.</a:t>
            </a:r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602EB72-DC79-458F-9C1C-87A29F2D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632A19-F267-4BB4-A0BB-F099E3C16762}" type="slidenum">
              <a:rPr lang="ru-RU" altLang="ru-RU" smtClean="0"/>
              <a:pPr>
                <a:spcAft>
                  <a:spcPts val="600"/>
                </a:spcAft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737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7C8976-211A-44F4-8BF8-27DC31BD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652" y="274638"/>
            <a:ext cx="9777748" cy="634082"/>
          </a:xfrm>
        </p:spPr>
        <p:txBody>
          <a:bodyPr/>
          <a:lstStyle/>
          <a:p>
            <a:r>
              <a:rPr lang="ru-RU" sz="3200" b="1" dirty="0">
                <a:solidFill>
                  <a:srgbClr val="128C91"/>
                </a:solidFill>
              </a:rPr>
              <a:t>2.1. </a:t>
            </a:r>
            <a:r>
              <a:rPr lang="ru-RU" sz="3200" b="1" dirty="0">
                <a:solidFill>
                  <a:srgbClr val="128C9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цифровой трансформации</a:t>
            </a:r>
            <a:r>
              <a:rPr lang="ru-RU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128C91"/>
              </a:solidFill>
            </a:endParaRP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xmlns="" id="{18F49D71-A9DE-4E80-8316-96439B111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8" y="88789"/>
            <a:ext cx="892738" cy="6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8F4E95-5924-427B-A7CE-40AB69FC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42" y="891465"/>
            <a:ext cx="12000656" cy="6209943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Закон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определяет правовые, </a:t>
            </a:r>
            <a:r>
              <a:rPr lang="ru-RU" sz="1800" dirty="0">
                <a:solidFill>
                  <a:srgbClr val="000000"/>
                </a:solidFill>
                <a:effectLst/>
                <a:highlight>
                  <a:srgbClr val="00FFFF"/>
                </a:highlight>
                <a:ea typeface="Times New Roman" panose="02020603050405020304" pitchFamily="18" charset="0"/>
              </a:rPr>
              <a:t>методологические и организационные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основы цифровой трансформации отраслей промышленности в государстве - участнике СНГ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16ABB2"/>
                </a:solidFill>
                <a:ea typeface="Times New Roman" panose="02020603050405020304" pitchFamily="18" charset="0"/>
              </a:rPr>
              <a:t>Ц</a:t>
            </a:r>
            <a:r>
              <a:rPr lang="ru-RU" sz="1800" b="1" dirty="0">
                <a:solidFill>
                  <a:srgbClr val="16ABB2"/>
                </a:solidFill>
                <a:effectLst/>
                <a:ea typeface="Times New Roman" panose="02020603050405020304" pitchFamily="18" charset="0"/>
              </a:rPr>
              <a:t>ифровая трансформация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– </a:t>
            </a:r>
            <a:r>
              <a:rPr lang="ru-RU" sz="1800" dirty="0">
                <a:effectLst/>
                <a:highlight>
                  <a:srgbClr val="00FFFF"/>
                </a:highlight>
                <a:ea typeface="Times New Roman" panose="02020603050405020304" pitchFamily="18" charset="0"/>
              </a:rPr>
              <a:t>переосмысление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и изменение </a:t>
            </a:r>
            <a:r>
              <a:rPr lang="ru-RU" sz="1800" dirty="0">
                <a:effectLst/>
                <a:highlight>
                  <a:srgbClr val="00FFFF"/>
                </a:highlight>
                <a:ea typeface="Times New Roman" panose="02020603050405020304" pitchFamily="18" charset="0"/>
              </a:rPr>
              <a:t>способов управления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состоянием искусственных систем, окружающей среды и деятельности субъектов (в том числе, процесс, отражающий переход соответствующей области жизнедеятельности из одного технологического уклада в другой)  за счёт широкомасштабного применения современных цифровых и информационно-коммуникационных технологий, сбора и анализа данных, </a:t>
            </a:r>
            <a:r>
              <a:rPr lang="ru-RU" sz="1800" dirty="0">
                <a:effectLst/>
                <a:highlight>
                  <a:srgbClr val="00FFFF"/>
                </a:highlight>
                <a:ea typeface="Times New Roman" panose="02020603050405020304" pitchFamily="18" charset="0"/>
              </a:rPr>
              <a:t>синтеза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800" u="sng" dirty="0">
                <a:effectLst/>
                <a:ea typeface="Times New Roman" panose="02020603050405020304" pitchFamily="18" charset="0"/>
              </a:rPr>
              <a:t>решений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с использованием больших массивов данных и обработки  </a:t>
            </a:r>
            <a:r>
              <a:rPr lang="ru-RU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не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структурированных </a:t>
            </a:r>
            <a:r>
              <a:rPr lang="ru-RU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потоков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информации, а также формирования </a:t>
            </a:r>
            <a:r>
              <a:rPr lang="ru-RU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новых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организационно-технологических цепочек  с использованием электронных средств коммуникации и связи</a:t>
            </a:r>
            <a:endParaRPr lang="en-US" sz="1800" b="1" dirty="0">
              <a:solidFill>
                <a:srgbClr val="000000"/>
              </a:solidFill>
              <a:effectLst/>
              <a:highlight>
                <a:srgbClr val="FFFFFF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err="1">
                <a:solidFill>
                  <a:srgbClr val="16ABB2"/>
                </a:solidFill>
                <a:effectLst/>
                <a:latin typeface="+mj-lt"/>
                <a:ea typeface="Times New Roman" panose="02020603050405020304" pitchFamily="18" charset="0"/>
              </a:rPr>
              <a:t>Продуктово</a:t>
            </a:r>
            <a:r>
              <a:rPr lang="ru-RU" sz="1800" b="1" dirty="0">
                <a:solidFill>
                  <a:srgbClr val="16ABB2"/>
                </a:solidFill>
                <a:effectLst/>
                <a:latin typeface="+mj-lt"/>
                <a:ea typeface="Times New Roman" panose="02020603050405020304" pitchFamily="18" charset="0"/>
              </a:rPr>
              <a:t>-</a:t>
            </a:r>
            <a:r>
              <a:rPr lang="ru-RU" sz="1800" b="1" dirty="0">
                <a:solidFill>
                  <a:srgbClr val="16ABB2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</a:rPr>
              <a:t>производственная вертикаль цифровой трансформации 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– оптимизированное </a:t>
            </a:r>
            <a:r>
              <a:rPr lang="ru-RU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</a:rPr>
              <a:t>формирование добавленной стоимости в процессе интеграции на основе цифровой трансформации совокупности промежуточных элементов, звеньев и стадий одного или нескольких видов экономической деятельности, осуществляемых с участием различных субъектов предпринимательской деятельности объединенных необходимостью реализации конечной продукции, полученной  в результате указанной экономической деятельности</a:t>
            </a:r>
            <a:r>
              <a:rPr lang="ru-RU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16ABB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Сквозные технологии </a:t>
            </a:r>
            <a:r>
              <a:rPr lang="ru-RU" sz="1800" b="1" dirty="0">
                <a:solidFill>
                  <a:srgbClr val="16ABB2"/>
                </a:solidFill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управления</a:t>
            </a:r>
            <a:r>
              <a:rPr lang="ru-RU" sz="1800" b="1" dirty="0">
                <a:solidFill>
                  <a:srgbClr val="16ABB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формируются на основе </a:t>
            </a:r>
            <a:r>
              <a:rPr lang="ru-RU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концептуального каркаса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теории адаптивного управления и включают </a:t>
            </a:r>
            <a:r>
              <a:rPr lang="ru-RU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семантические модели </a:t>
            </a:r>
            <a:r>
              <a:rPr lang="ru-RU" sz="1800" u="sng" dirty="0"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объекта</a:t>
            </a:r>
            <a:r>
              <a:rPr lang="ru-RU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u="sng" dirty="0"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субъекта</a:t>
            </a:r>
            <a:r>
              <a:rPr lang="ru-RU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управления, структуризацию их целей и формирование </a:t>
            </a:r>
            <a:r>
              <a:rPr lang="ru-RU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логико-лингвистической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модели в форме дискретно-ситуационной сети и фреймового представления необходимых и достаточных знаний о разрешении проблемной ситуации.</a:t>
            </a:r>
          </a:p>
          <a:p>
            <a:pPr marL="400050" lvl="1" indent="0">
              <a:buNone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-позволяют </a:t>
            </a:r>
            <a:r>
              <a:rPr lang="ru-RU" sz="1400" dirty="0"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моделировать и визуализировать </a:t>
            </a:r>
            <a:r>
              <a:rPr lang="ru-RU" sz="1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плановые, организационные, координационные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решения путем </a:t>
            </a:r>
            <a:r>
              <a:rPr lang="ru-RU" sz="1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когнитивного динамического нормирования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реальном времени с целью определения возможных динамических когнитивных </a:t>
            </a:r>
            <a:r>
              <a:rPr lang="ru-RU" sz="1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сценариев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взаимодействия всех факторов, включая угрозы и вызовы на основе фреймового представления знаний о проблемных ситуациях.</a:t>
            </a:r>
          </a:p>
          <a:p>
            <a:pPr marL="800100" lvl="2" indent="0">
              <a:buNone/>
            </a:pPr>
            <a:r>
              <a: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Например, решение об условиях применения механизма трансферных цен, с учетом текущей ситуации может применяться молниеносно причем с проработкой альтернативных вариантов развития ситуации в конкурентной среде, при встраивании в цепочку производственной кооперации.</a:t>
            </a:r>
          </a:p>
          <a:p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785A3A2-5858-4DB7-B54D-25A94326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28008E-14C6-40BD-B007-560D7E88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1887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Прямая со стрелкой 110">
            <a:extLst>
              <a:ext uri="{FF2B5EF4-FFF2-40B4-BE49-F238E27FC236}">
                <a16:creationId xmlns:a16="http://schemas.microsoft.com/office/drawing/2014/main" xmlns="" id="{669E43D7-286B-41E7-99D9-C80EEADA206E}"/>
              </a:ext>
            </a:extLst>
          </p:cNvPr>
          <p:cNvCxnSpPr>
            <a:cxnSpLocks/>
          </p:cNvCxnSpPr>
          <p:nvPr/>
        </p:nvCxnSpPr>
        <p:spPr>
          <a:xfrm>
            <a:off x="1331309" y="3336614"/>
            <a:ext cx="15766" cy="884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F4C4B8-964F-445F-81B0-D8027F59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075" y="38071"/>
            <a:ext cx="10798192" cy="6890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128C91"/>
                </a:solidFill>
              </a:rPr>
              <a:t>2.2. Модель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128C9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вертикали цифровой трансформации</a:t>
            </a:r>
            <a:r>
              <a:rPr lang="en-US" sz="3200" dirty="0">
                <a:solidFill>
                  <a:srgbClr val="128C9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>
                <a:solidFill>
                  <a:srgbClr val="128C9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рис.1)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9F504F-1CAD-4A0F-B3D4-4FD871AC8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607" y="681996"/>
            <a:ext cx="5457945" cy="61760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128C91"/>
                </a:solidFill>
              </a:rPr>
              <a:t>На рисунке показана производственная продуктовая вертикаль по сферам производства: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28C91"/>
                </a:solidFill>
              </a:rPr>
              <a:t>I </a:t>
            </a:r>
            <a:r>
              <a:rPr lang="en-US" sz="1800" dirty="0">
                <a:solidFill>
                  <a:schemeClr val="tx1"/>
                </a:solidFill>
              </a:rPr>
              <a:t>– </a:t>
            </a:r>
            <a:r>
              <a:rPr lang="ru-RU" sz="1800" dirty="0">
                <a:solidFill>
                  <a:schemeClr val="tx1"/>
                </a:solidFill>
              </a:rPr>
              <a:t>сфера добывающей промышленности;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28C91"/>
                </a:solidFill>
              </a:rPr>
              <a:t>II</a:t>
            </a:r>
            <a:r>
              <a:rPr lang="en-US" sz="1800" dirty="0">
                <a:solidFill>
                  <a:schemeClr val="tx1"/>
                </a:solidFill>
              </a:rPr>
              <a:t> – </a:t>
            </a:r>
            <a:r>
              <a:rPr lang="ru-RU" sz="1800" dirty="0">
                <a:solidFill>
                  <a:schemeClr val="tx1"/>
                </a:solidFill>
              </a:rPr>
              <a:t>сфера производства средств производства;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28C91"/>
                </a:solidFill>
              </a:rPr>
              <a:t>III</a:t>
            </a:r>
            <a:r>
              <a:rPr lang="en-US" sz="1800" dirty="0">
                <a:solidFill>
                  <a:schemeClr val="tx1"/>
                </a:solidFill>
              </a:rPr>
              <a:t> – </a:t>
            </a:r>
            <a:r>
              <a:rPr lang="ru-RU" sz="1800" dirty="0">
                <a:solidFill>
                  <a:schemeClr val="tx1"/>
                </a:solidFill>
              </a:rPr>
              <a:t>сфера производства средств производства для производства предметов потребления;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28C91"/>
                </a:solidFill>
              </a:rPr>
              <a:t>IV</a:t>
            </a:r>
            <a:r>
              <a:rPr lang="en-US" sz="1800" dirty="0">
                <a:solidFill>
                  <a:schemeClr val="tx1"/>
                </a:solidFill>
              </a:rPr>
              <a:t> —</a:t>
            </a:r>
            <a:r>
              <a:rPr lang="ru-RU" sz="1800" dirty="0">
                <a:solidFill>
                  <a:schemeClr val="tx1"/>
                </a:solidFill>
              </a:rPr>
              <a:t> производство предметов потребления.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128C91"/>
                </a:solidFill>
              </a:rPr>
              <a:t>По дугам графа, характеризующего </a:t>
            </a:r>
            <a:r>
              <a:rPr lang="ru-RU" sz="1800" dirty="0" err="1">
                <a:solidFill>
                  <a:srgbClr val="128C91"/>
                </a:solidFill>
              </a:rPr>
              <a:t>производственно</a:t>
            </a:r>
            <a:r>
              <a:rPr lang="ru-RU" sz="1800" dirty="0">
                <a:solidFill>
                  <a:srgbClr val="128C91"/>
                </a:solidFill>
              </a:rPr>
              <a:t> — продуктовую вертикаль, М</a:t>
            </a:r>
            <a:r>
              <a:rPr lang="ru-RU" sz="1800" baseline="-25000" dirty="0">
                <a:solidFill>
                  <a:srgbClr val="128C91"/>
                </a:solidFill>
              </a:rPr>
              <a:t>1</a:t>
            </a:r>
            <a:r>
              <a:rPr lang="ru-RU" sz="1800" dirty="0">
                <a:solidFill>
                  <a:srgbClr val="128C91"/>
                </a:solidFill>
              </a:rPr>
              <a:t>,М</a:t>
            </a:r>
            <a:r>
              <a:rPr lang="ru-RU" sz="1800" baseline="-25000" dirty="0">
                <a:solidFill>
                  <a:srgbClr val="128C91"/>
                </a:solidFill>
              </a:rPr>
              <a:t>2</a:t>
            </a:r>
            <a:r>
              <a:rPr lang="ru-RU" sz="1800" dirty="0">
                <a:solidFill>
                  <a:srgbClr val="128C91"/>
                </a:solidFill>
              </a:rPr>
              <a:t>, М</a:t>
            </a:r>
            <a:r>
              <a:rPr lang="ru-RU" sz="1800" baseline="-25000" dirty="0">
                <a:solidFill>
                  <a:srgbClr val="128C91"/>
                </a:solidFill>
              </a:rPr>
              <a:t>3</a:t>
            </a:r>
            <a:r>
              <a:rPr lang="ru-RU" sz="1800" dirty="0">
                <a:solidFill>
                  <a:srgbClr val="128C91"/>
                </a:solidFill>
              </a:rPr>
              <a:t>, М</a:t>
            </a:r>
            <a:r>
              <a:rPr lang="ru-RU" sz="1800" baseline="-25000" dirty="0">
                <a:solidFill>
                  <a:srgbClr val="128C91"/>
                </a:solidFill>
              </a:rPr>
              <a:t>4</a:t>
            </a:r>
            <a:r>
              <a:rPr lang="ru-RU" sz="1800" dirty="0">
                <a:solidFill>
                  <a:srgbClr val="128C91"/>
                </a:solidFill>
              </a:rPr>
              <a:t> движутся элементы продукта, переходя из одного узла в другой по вертикали.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tx1"/>
                </a:solidFill>
              </a:rPr>
              <a:t>Обозначения на модели: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</a:rPr>
              <a:t>САЦ</a:t>
            </a:r>
            <a:r>
              <a:rPr lang="ru-RU" sz="1400" dirty="0">
                <a:solidFill>
                  <a:schemeClr val="tx1"/>
                </a:solidFill>
              </a:rPr>
              <a:t> – ситуационные аналитические центры; 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</a:rPr>
              <a:t>ФСУР</a:t>
            </a:r>
            <a:r>
              <a:rPr lang="ru-RU" sz="1400" dirty="0">
                <a:solidFill>
                  <a:schemeClr val="tx1"/>
                </a:solidFill>
              </a:rPr>
              <a:t> – федеральная система управления рисками;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</a:rPr>
              <a:t>Ф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  <a:r>
              <a:rPr lang="ru-RU" sz="1400" b="1" dirty="0">
                <a:solidFill>
                  <a:schemeClr val="tx1"/>
                </a:solidFill>
              </a:rPr>
              <a:t> ,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Ф</a:t>
            </a:r>
            <a:r>
              <a:rPr lang="en-US" sz="1400" b="1" baseline="-25000" dirty="0">
                <a:solidFill>
                  <a:schemeClr val="tx1"/>
                </a:solidFill>
              </a:rPr>
              <a:t>2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…. </a:t>
            </a:r>
            <a:r>
              <a:rPr lang="ru-RU" sz="1400" dirty="0">
                <a:solidFill>
                  <a:schemeClr val="tx1"/>
                </a:solidFill>
              </a:rPr>
              <a:t> - финансовый капитал сфер производства;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M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  <a:r>
              <a:rPr lang="ru-RU" sz="1400" b="1" dirty="0">
                <a:solidFill>
                  <a:schemeClr val="tx1"/>
                </a:solidFill>
              </a:rPr>
              <a:t> ,</a:t>
            </a:r>
            <a:r>
              <a:rPr lang="en-US" sz="1400" b="1" dirty="0">
                <a:solidFill>
                  <a:schemeClr val="tx1"/>
                </a:solidFill>
              </a:rPr>
              <a:t> M</a:t>
            </a:r>
            <a:r>
              <a:rPr lang="en-US" sz="1400" b="1" baseline="-25000" dirty="0">
                <a:solidFill>
                  <a:schemeClr val="tx1"/>
                </a:solidFill>
              </a:rPr>
              <a:t>2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…. </a:t>
            </a:r>
            <a:r>
              <a:rPr lang="ru-RU" sz="1400" dirty="0">
                <a:solidFill>
                  <a:schemeClr val="tx1"/>
                </a:solidFill>
              </a:rPr>
              <a:t>- материальное производство по сферам    деятельности (ОПФ, материалы, НИОКР,…);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q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  <a:r>
              <a:rPr lang="ru-RU" sz="1400" b="1" dirty="0">
                <a:solidFill>
                  <a:schemeClr val="tx1"/>
                </a:solidFill>
              </a:rPr>
              <a:t> ,</a:t>
            </a:r>
            <a:r>
              <a:rPr lang="en-US" sz="1400" b="1" dirty="0">
                <a:solidFill>
                  <a:schemeClr val="tx1"/>
                </a:solidFill>
              </a:rPr>
              <a:t> q</a:t>
            </a:r>
            <a:r>
              <a:rPr lang="en-US" sz="1400" b="1" baseline="-25000" dirty="0">
                <a:solidFill>
                  <a:schemeClr val="tx1"/>
                </a:solidFill>
              </a:rPr>
              <a:t>2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….  – </a:t>
            </a:r>
            <a:r>
              <a:rPr lang="ru-RU" sz="1400" dirty="0">
                <a:solidFill>
                  <a:schemeClr val="tx1"/>
                </a:solidFill>
              </a:rPr>
              <a:t>совокупность промежуточных продуктов и услуг различных вертикалей;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Q</a:t>
            </a:r>
            <a:r>
              <a:rPr lang="en-US" sz="1400" dirty="0">
                <a:solidFill>
                  <a:schemeClr val="tx1"/>
                </a:solidFill>
              </a:rPr>
              <a:t> – </a:t>
            </a:r>
            <a:r>
              <a:rPr lang="ru-RU" sz="1400" dirty="0">
                <a:solidFill>
                  <a:schemeClr val="tx1"/>
                </a:solidFill>
              </a:rPr>
              <a:t>совокупность предметов потребления;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V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  <a:r>
              <a:rPr lang="ru-RU" sz="1400" b="1" dirty="0">
                <a:solidFill>
                  <a:schemeClr val="tx1"/>
                </a:solidFill>
              </a:rPr>
              <a:t> ,</a:t>
            </a:r>
            <a:r>
              <a:rPr lang="en-US" sz="1400" b="1" dirty="0">
                <a:solidFill>
                  <a:schemeClr val="tx1"/>
                </a:solidFill>
              </a:rPr>
              <a:t> V</a:t>
            </a:r>
            <a:r>
              <a:rPr lang="en-US" sz="1400" b="1" baseline="-25000" dirty="0">
                <a:solidFill>
                  <a:schemeClr val="tx1"/>
                </a:solidFill>
              </a:rPr>
              <a:t>2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….  – </a:t>
            </a:r>
            <a:r>
              <a:rPr lang="ru-RU" sz="1400" dirty="0">
                <a:solidFill>
                  <a:schemeClr val="tx1"/>
                </a:solidFill>
              </a:rPr>
              <a:t>заработная плата;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</a:rPr>
              <a:t>Р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  <a:r>
              <a:rPr lang="ru-RU" sz="1400" b="1" dirty="0">
                <a:solidFill>
                  <a:schemeClr val="tx1"/>
                </a:solidFill>
              </a:rPr>
              <a:t> ,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Р </a:t>
            </a:r>
            <a:r>
              <a:rPr lang="en-US" sz="1400" baseline="-25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 …. </a:t>
            </a:r>
            <a:r>
              <a:rPr lang="ru-RU" sz="1400" dirty="0">
                <a:solidFill>
                  <a:schemeClr val="tx1"/>
                </a:solidFill>
              </a:rPr>
              <a:t> - человеческий капитал сфер науки и производства.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</a:rPr>
              <a:t>Источник: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B53959CB-E3FA-4768-944E-4E6DAAB41AD5}"/>
              </a:ext>
            </a:extLst>
          </p:cNvPr>
          <p:cNvGrpSpPr/>
          <p:nvPr/>
        </p:nvGrpSpPr>
        <p:grpSpPr>
          <a:xfrm>
            <a:off x="256413" y="4242560"/>
            <a:ext cx="1796774" cy="1103817"/>
            <a:chOff x="9064889" y="5961625"/>
            <a:chExt cx="1796774" cy="110381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4D25594-7E02-4E91-9DEA-9D5EC4541B11}"/>
                </a:ext>
              </a:extLst>
            </p:cNvPr>
            <p:cNvSpPr txBox="1"/>
            <p:nvPr/>
          </p:nvSpPr>
          <p:spPr>
            <a:xfrm>
              <a:off x="9403443" y="5961627"/>
              <a:ext cx="1150443" cy="3077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400" dirty="0"/>
                <a:t>Госзаказ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9A315D5-37B9-4F0F-B072-DCD7DEA536B6}"/>
                </a:ext>
              </a:extLst>
            </p:cNvPr>
            <p:cNvSpPr txBox="1"/>
            <p:nvPr/>
          </p:nvSpPr>
          <p:spPr>
            <a:xfrm rot="16200000">
              <a:off x="10155866" y="6359645"/>
              <a:ext cx="1103817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План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E17A06C-275B-4184-9BBC-9CC7DBF0F1A9}"/>
                </a:ext>
              </a:extLst>
            </p:cNvPr>
            <p:cNvSpPr txBox="1"/>
            <p:nvPr/>
          </p:nvSpPr>
          <p:spPr>
            <a:xfrm rot="16200000">
              <a:off x="8682258" y="6344257"/>
              <a:ext cx="1103815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Ф</a:t>
              </a:r>
              <a:r>
                <a:rPr lang="en-US" sz="1600" dirty="0"/>
                <a:t>C</a:t>
              </a:r>
              <a:r>
                <a:rPr lang="ru-RU" sz="1600" dirty="0"/>
                <a:t>УР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3B214A9-C1B9-4CBA-A60C-C5B5D3A8C9EA}"/>
                </a:ext>
              </a:extLst>
            </p:cNvPr>
            <p:cNvSpPr txBox="1"/>
            <p:nvPr/>
          </p:nvSpPr>
          <p:spPr>
            <a:xfrm>
              <a:off x="9403443" y="6284576"/>
              <a:ext cx="1150442" cy="3077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700" dirty="0"/>
                <a:t>- Законодательство и стандарты…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C4C1AF-7404-4892-B72E-C76FB01AA78C}"/>
              </a:ext>
            </a:extLst>
          </p:cNvPr>
          <p:cNvSpPr txBox="1"/>
          <p:nvPr/>
        </p:nvSpPr>
        <p:spPr>
          <a:xfrm>
            <a:off x="2218101" y="2957111"/>
            <a:ext cx="477644" cy="30777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Ф</a:t>
            </a:r>
            <a:r>
              <a:rPr lang="ru-RU" sz="1000" dirty="0"/>
              <a:t>3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0F8832-DDD4-4EE6-807C-012B83FB6368}"/>
              </a:ext>
            </a:extLst>
          </p:cNvPr>
          <p:cNvSpPr txBox="1"/>
          <p:nvPr/>
        </p:nvSpPr>
        <p:spPr>
          <a:xfrm>
            <a:off x="2218100" y="3352380"/>
            <a:ext cx="477644" cy="30777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Ф</a:t>
            </a:r>
            <a:r>
              <a:rPr lang="ru-RU" sz="1050" dirty="0"/>
              <a:t>2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ABA5A87-3F51-4297-AA9E-3EEA94914954}"/>
              </a:ext>
            </a:extLst>
          </p:cNvPr>
          <p:cNvSpPr txBox="1"/>
          <p:nvPr/>
        </p:nvSpPr>
        <p:spPr>
          <a:xfrm>
            <a:off x="2218099" y="2561842"/>
            <a:ext cx="477646" cy="30777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Ф</a:t>
            </a:r>
            <a:r>
              <a:rPr lang="ru-RU" sz="1000" dirty="0"/>
              <a:t>4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D574859-73E3-4E53-A64D-E825C1E77F91}"/>
              </a:ext>
            </a:extLst>
          </p:cNvPr>
          <p:cNvSpPr txBox="1"/>
          <p:nvPr/>
        </p:nvSpPr>
        <p:spPr>
          <a:xfrm>
            <a:off x="2218100" y="3778498"/>
            <a:ext cx="477644" cy="30777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Ф</a:t>
            </a:r>
            <a:r>
              <a:rPr lang="en-US" sz="1000" dirty="0"/>
              <a:t>1</a:t>
            </a:r>
            <a:endParaRPr lang="ru-RU" sz="14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8DE8906D-AF51-4E15-93D5-AF51EA92CB8A}"/>
              </a:ext>
            </a:extLst>
          </p:cNvPr>
          <p:cNvGrpSpPr/>
          <p:nvPr/>
        </p:nvGrpSpPr>
        <p:grpSpPr>
          <a:xfrm>
            <a:off x="361844" y="1644415"/>
            <a:ext cx="897640" cy="937376"/>
            <a:chOff x="7045020" y="2456361"/>
            <a:chExt cx="897640" cy="9373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4283CA9-FE19-4156-99DF-EA3D6ED8438F}"/>
                </a:ext>
              </a:extLst>
            </p:cNvPr>
            <p:cNvSpPr txBox="1"/>
            <p:nvPr/>
          </p:nvSpPr>
          <p:spPr>
            <a:xfrm>
              <a:off x="7045020" y="2802500"/>
              <a:ext cx="889677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400" dirty="0"/>
                <a:t>Финансы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9ECE453-6E36-4196-8C89-1FD5775772A6}"/>
                </a:ext>
              </a:extLst>
            </p:cNvPr>
            <p:cNvSpPr txBox="1"/>
            <p:nvPr/>
          </p:nvSpPr>
          <p:spPr>
            <a:xfrm>
              <a:off x="7047569" y="3132127"/>
              <a:ext cx="895091" cy="2616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100" dirty="0"/>
                <a:t>Инвесторы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380FA17-02B0-4FB2-A60F-73316EF3146C}"/>
                </a:ext>
              </a:extLst>
            </p:cNvPr>
            <p:cNvSpPr txBox="1"/>
            <p:nvPr/>
          </p:nvSpPr>
          <p:spPr>
            <a:xfrm>
              <a:off x="7049940" y="2456361"/>
              <a:ext cx="889677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/>
                <a:t>Рынок</a:t>
              </a:r>
            </a:p>
          </p:txBody>
        </p:sp>
      </p:grpSp>
      <p:sp>
        <p:nvSpPr>
          <p:cNvPr id="23" name="Блок-схема: память с последовательным доступом 22">
            <a:extLst>
              <a:ext uri="{FF2B5EF4-FFF2-40B4-BE49-F238E27FC236}">
                <a16:creationId xmlns:a16="http://schemas.microsoft.com/office/drawing/2014/main" xmlns="" id="{F2E7C820-9BD8-4517-B612-28E73EC050CE}"/>
              </a:ext>
            </a:extLst>
          </p:cNvPr>
          <p:cNvSpPr/>
          <p:nvPr/>
        </p:nvSpPr>
        <p:spPr>
          <a:xfrm>
            <a:off x="375911" y="2967108"/>
            <a:ext cx="866639" cy="739016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САЦ</a:t>
            </a:r>
          </a:p>
        </p:txBody>
      </p:sp>
      <p:sp>
        <p:nvSpPr>
          <p:cNvPr id="24" name="Блок-схема: память с последовательным доступом 23">
            <a:extLst>
              <a:ext uri="{FF2B5EF4-FFF2-40B4-BE49-F238E27FC236}">
                <a16:creationId xmlns:a16="http://schemas.microsoft.com/office/drawing/2014/main" xmlns="" id="{7817A94E-D971-440A-8DE9-695D0D3F8ACA}"/>
              </a:ext>
            </a:extLst>
          </p:cNvPr>
          <p:cNvSpPr/>
          <p:nvPr/>
        </p:nvSpPr>
        <p:spPr>
          <a:xfrm>
            <a:off x="335363" y="5593157"/>
            <a:ext cx="929614" cy="683756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Отрасли промышленности СНГ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EB72716D-EAA5-426F-B9A1-C714CC1444B1}"/>
              </a:ext>
            </a:extLst>
          </p:cNvPr>
          <p:cNvSpPr/>
          <p:nvPr/>
        </p:nvSpPr>
        <p:spPr>
          <a:xfrm>
            <a:off x="3960069" y="1820385"/>
            <a:ext cx="425007" cy="51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sz="700" dirty="0"/>
              <a:t>4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798C6AE-BCC8-43A0-9F07-63EABFA058EE}"/>
              </a:ext>
            </a:extLst>
          </p:cNvPr>
          <p:cNvSpPr txBox="1"/>
          <p:nvPr/>
        </p:nvSpPr>
        <p:spPr>
          <a:xfrm>
            <a:off x="1623668" y="5517464"/>
            <a:ext cx="866639" cy="423684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dirty="0"/>
              <a:t>Крупный бизнес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4F1495F-BC61-43FB-92F8-C9BD81CF5344}"/>
              </a:ext>
            </a:extLst>
          </p:cNvPr>
          <p:cNvSpPr txBox="1"/>
          <p:nvPr/>
        </p:nvSpPr>
        <p:spPr>
          <a:xfrm>
            <a:off x="1623668" y="6028853"/>
            <a:ext cx="866639" cy="423684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dirty="0"/>
              <a:t>Крупный бизнес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83344DE0-7E6E-49A7-B3E8-E7F69AF5CE28}"/>
              </a:ext>
            </a:extLst>
          </p:cNvPr>
          <p:cNvSpPr/>
          <p:nvPr/>
        </p:nvSpPr>
        <p:spPr>
          <a:xfrm>
            <a:off x="3956974" y="2551021"/>
            <a:ext cx="373487" cy="469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sz="700" dirty="0"/>
              <a:t>3</a:t>
            </a:r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0BBCB745-39CF-4DC7-8C70-DBCABEB30CD0}"/>
              </a:ext>
            </a:extLst>
          </p:cNvPr>
          <p:cNvSpPr/>
          <p:nvPr/>
        </p:nvSpPr>
        <p:spPr>
          <a:xfrm>
            <a:off x="3964757" y="3202398"/>
            <a:ext cx="373486" cy="469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sz="700" dirty="0"/>
              <a:t>2</a:t>
            </a:r>
            <a:endParaRPr lang="ru-RU" dirty="0"/>
          </a:p>
        </p:txBody>
      </p:sp>
      <p:sp>
        <p:nvSpPr>
          <p:cNvPr id="42" name="Равнобедренный треугольник 41">
            <a:extLst>
              <a:ext uri="{FF2B5EF4-FFF2-40B4-BE49-F238E27FC236}">
                <a16:creationId xmlns:a16="http://schemas.microsoft.com/office/drawing/2014/main" xmlns="" id="{569E7769-40F3-4E9E-BA51-C1F773586112}"/>
              </a:ext>
            </a:extLst>
          </p:cNvPr>
          <p:cNvSpPr/>
          <p:nvPr/>
        </p:nvSpPr>
        <p:spPr>
          <a:xfrm>
            <a:off x="4765560" y="1800473"/>
            <a:ext cx="889677" cy="497307"/>
          </a:xfrm>
          <a:prstGeom prst="triangle">
            <a:avLst>
              <a:gd name="adj" fmla="val 470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</a:t>
            </a:r>
            <a:r>
              <a:rPr lang="en-US" sz="1000" dirty="0"/>
              <a:t>4</a:t>
            </a:r>
            <a:endParaRPr lang="ru-RU" sz="1600" dirty="0"/>
          </a:p>
        </p:txBody>
      </p: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xmlns="" id="{0EC3E65C-0EFF-42BD-ACB3-067FF04894DF}"/>
              </a:ext>
            </a:extLst>
          </p:cNvPr>
          <p:cNvSpPr/>
          <p:nvPr/>
        </p:nvSpPr>
        <p:spPr>
          <a:xfrm>
            <a:off x="4765560" y="2554433"/>
            <a:ext cx="889677" cy="497307"/>
          </a:xfrm>
          <a:prstGeom prst="triangle">
            <a:avLst>
              <a:gd name="adj" fmla="val 470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</a:t>
            </a:r>
            <a:r>
              <a:rPr lang="en-US" sz="1000" dirty="0"/>
              <a:t>3</a:t>
            </a:r>
            <a:endParaRPr lang="ru-RU" sz="1600" dirty="0"/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:a16="http://schemas.microsoft.com/office/drawing/2014/main" xmlns="" id="{744E8CEB-7CDB-47E3-8C29-52B2525E82C4}"/>
              </a:ext>
            </a:extLst>
          </p:cNvPr>
          <p:cNvSpPr/>
          <p:nvPr/>
        </p:nvSpPr>
        <p:spPr>
          <a:xfrm>
            <a:off x="4765560" y="3149694"/>
            <a:ext cx="889677" cy="497307"/>
          </a:xfrm>
          <a:prstGeom prst="triangle">
            <a:avLst>
              <a:gd name="adj" fmla="val 470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</a:t>
            </a:r>
            <a:r>
              <a:rPr lang="en-US" sz="1000" dirty="0"/>
              <a:t>2</a:t>
            </a:r>
            <a:endParaRPr lang="ru-RU" sz="1600" dirty="0"/>
          </a:p>
        </p:txBody>
      </p:sp>
      <p:sp>
        <p:nvSpPr>
          <p:cNvPr id="45" name="Равнобедренный треугольник 44">
            <a:extLst>
              <a:ext uri="{FF2B5EF4-FFF2-40B4-BE49-F238E27FC236}">
                <a16:creationId xmlns:a16="http://schemas.microsoft.com/office/drawing/2014/main" xmlns="" id="{DB24B618-E636-4E93-B6FC-28C1949A6515}"/>
              </a:ext>
            </a:extLst>
          </p:cNvPr>
          <p:cNvSpPr/>
          <p:nvPr/>
        </p:nvSpPr>
        <p:spPr>
          <a:xfrm>
            <a:off x="4814928" y="3823371"/>
            <a:ext cx="889677" cy="497307"/>
          </a:xfrm>
          <a:prstGeom prst="triangle">
            <a:avLst>
              <a:gd name="adj" fmla="val 470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</a:t>
            </a:r>
            <a:r>
              <a:rPr lang="en-US" sz="1000" dirty="0"/>
              <a:t>1</a:t>
            </a:r>
            <a:endParaRPr lang="ru-RU" sz="1600" dirty="0"/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E96DACEC-9C93-4C0E-BAFE-C646BA98969D}"/>
              </a:ext>
            </a:extLst>
          </p:cNvPr>
          <p:cNvGrpSpPr/>
          <p:nvPr/>
        </p:nvGrpSpPr>
        <p:grpSpPr>
          <a:xfrm>
            <a:off x="2731063" y="5500101"/>
            <a:ext cx="721485" cy="442930"/>
            <a:chOff x="8150575" y="4569469"/>
            <a:chExt cx="721485" cy="4429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F29B260-9F7F-4433-B768-FD349FCF87A6}"/>
                </a:ext>
              </a:extLst>
            </p:cNvPr>
            <p:cNvSpPr txBox="1"/>
            <p:nvPr/>
          </p:nvSpPr>
          <p:spPr>
            <a:xfrm>
              <a:off x="8251509" y="4569469"/>
              <a:ext cx="620551" cy="276999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200" dirty="0"/>
                <a:t>ВПО</a:t>
              </a:r>
              <a:r>
                <a:rPr lang="en-US" sz="600" dirty="0"/>
                <a:t>1</a:t>
              </a:r>
              <a:endParaRPr lang="ru-RU" sz="12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D4877A6-D677-465B-A67C-085516BDFA95}"/>
                </a:ext>
              </a:extLst>
            </p:cNvPr>
            <p:cNvSpPr txBox="1"/>
            <p:nvPr/>
          </p:nvSpPr>
          <p:spPr>
            <a:xfrm>
              <a:off x="8195217" y="4623785"/>
              <a:ext cx="620551" cy="276999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200" dirty="0"/>
                <a:t>ВПО</a:t>
              </a:r>
              <a:r>
                <a:rPr lang="en-US" sz="600" dirty="0"/>
                <a:t>1</a:t>
              </a:r>
              <a:endParaRPr lang="ru-RU" sz="12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9B8AAF04-B13E-4760-9C83-697841932CDB}"/>
                </a:ext>
              </a:extLst>
            </p:cNvPr>
            <p:cNvSpPr txBox="1"/>
            <p:nvPr/>
          </p:nvSpPr>
          <p:spPr>
            <a:xfrm>
              <a:off x="8150575" y="4673845"/>
              <a:ext cx="620551" cy="33855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800" dirty="0"/>
                <a:t>Микро-бизнес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8765DB6B-EA73-4B17-9893-4156DEFECC3D}"/>
              </a:ext>
            </a:extLst>
          </p:cNvPr>
          <p:cNvGrpSpPr/>
          <p:nvPr/>
        </p:nvGrpSpPr>
        <p:grpSpPr>
          <a:xfrm>
            <a:off x="2697848" y="5963299"/>
            <a:ext cx="721085" cy="430894"/>
            <a:chOff x="8050041" y="5196953"/>
            <a:chExt cx="721085" cy="43089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98D2C65-731E-4791-AF37-49A0564D6594}"/>
                </a:ext>
              </a:extLst>
            </p:cNvPr>
            <p:cNvSpPr txBox="1"/>
            <p:nvPr/>
          </p:nvSpPr>
          <p:spPr>
            <a:xfrm>
              <a:off x="8150575" y="5196953"/>
              <a:ext cx="620551" cy="276999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200" dirty="0"/>
                <a:t>СПО</a:t>
              </a:r>
              <a:r>
                <a:rPr lang="en-US" sz="900" dirty="0"/>
                <a:t>1</a:t>
              </a:r>
              <a:endParaRPr lang="ru-RU" sz="12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B9A3B512-A2A7-452E-AC99-6D81E62DE16B}"/>
                </a:ext>
              </a:extLst>
            </p:cNvPr>
            <p:cNvSpPr txBox="1"/>
            <p:nvPr/>
          </p:nvSpPr>
          <p:spPr>
            <a:xfrm>
              <a:off x="8082211" y="5243123"/>
              <a:ext cx="656745" cy="276999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200" dirty="0"/>
                <a:t>СПО</a:t>
              </a:r>
              <a:r>
                <a:rPr lang="en-US" sz="900" dirty="0"/>
                <a:t>1</a:t>
              </a:r>
              <a:endParaRPr lang="ru-RU" sz="12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34AA8EA-5D6B-4B54-BC18-DC0ACF0CCC8C}"/>
                </a:ext>
              </a:extLst>
            </p:cNvPr>
            <p:cNvSpPr txBox="1"/>
            <p:nvPr/>
          </p:nvSpPr>
          <p:spPr>
            <a:xfrm>
              <a:off x="8050041" y="5289293"/>
              <a:ext cx="620551" cy="33855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800" dirty="0"/>
                <a:t>Микро-бизнес</a:t>
              </a:r>
            </a:p>
          </p:txBody>
        </p:sp>
      </p:grpSp>
      <p:pic>
        <p:nvPicPr>
          <p:cNvPr id="54" name="Рисунок 53" descr="Пейзаж леса">
            <a:extLst>
              <a:ext uri="{FF2B5EF4-FFF2-40B4-BE49-F238E27FC236}">
                <a16:creationId xmlns:a16="http://schemas.microsoft.com/office/drawing/2014/main" xmlns="" id="{7B12927C-CD7D-4536-A2ED-04E7E27A9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39940" y="6200906"/>
            <a:ext cx="363631" cy="363631"/>
          </a:xfrm>
          <a:prstGeom prst="rect">
            <a:avLst/>
          </a:prstGeom>
        </p:spPr>
      </p:pic>
      <p:sp>
        <p:nvSpPr>
          <p:cNvPr id="55" name="Двойные фигурные скобки 54">
            <a:extLst>
              <a:ext uri="{FF2B5EF4-FFF2-40B4-BE49-F238E27FC236}">
                <a16:creationId xmlns:a16="http://schemas.microsoft.com/office/drawing/2014/main" xmlns="" id="{D2F0B844-6002-4061-BB0E-4DD8A0A4E8CF}"/>
              </a:ext>
            </a:extLst>
          </p:cNvPr>
          <p:cNvSpPr/>
          <p:nvPr/>
        </p:nvSpPr>
        <p:spPr>
          <a:xfrm>
            <a:off x="5190574" y="6108672"/>
            <a:ext cx="1587134" cy="511469"/>
          </a:xfrm>
          <a:prstGeom prst="brace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Природа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ADAB9C2-B9D3-4370-870C-F799A3D4FBEA}"/>
              </a:ext>
            </a:extLst>
          </p:cNvPr>
          <p:cNvSpPr txBox="1"/>
          <p:nvPr/>
        </p:nvSpPr>
        <p:spPr>
          <a:xfrm>
            <a:off x="6295139" y="3991862"/>
            <a:ext cx="24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endParaRPr lang="ru-RU" sz="1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97A5876-AFC3-4D97-82EB-2D48BC121622}"/>
              </a:ext>
            </a:extLst>
          </p:cNvPr>
          <p:cNvSpPr txBox="1"/>
          <p:nvPr/>
        </p:nvSpPr>
        <p:spPr>
          <a:xfrm>
            <a:off x="6235044" y="2815169"/>
            <a:ext cx="373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III</a:t>
            </a:r>
            <a:endParaRPr lang="ru-RU" sz="1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B0FEFE1-218D-4D5F-99B7-1FA58988A177}"/>
              </a:ext>
            </a:extLst>
          </p:cNvPr>
          <p:cNvSpPr txBox="1"/>
          <p:nvPr/>
        </p:nvSpPr>
        <p:spPr>
          <a:xfrm>
            <a:off x="6270606" y="3379588"/>
            <a:ext cx="30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II</a:t>
            </a:r>
            <a:endParaRPr lang="ru-RU" sz="14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5F6B589-37E3-4B33-80AD-81144F070425}"/>
              </a:ext>
            </a:extLst>
          </p:cNvPr>
          <p:cNvSpPr txBox="1"/>
          <p:nvPr/>
        </p:nvSpPr>
        <p:spPr>
          <a:xfrm>
            <a:off x="6247161" y="2035647"/>
            <a:ext cx="344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IV</a:t>
            </a:r>
            <a:endParaRPr lang="ru-RU" sz="1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E4A1E20-F687-41E1-8DAF-208B7EEFFCEE}"/>
              </a:ext>
            </a:extLst>
          </p:cNvPr>
          <p:cNvSpPr txBox="1"/>
          <p:nvPr/>
        </p:nvSpPr>
        <p:spPr>
          <a:xfrm>
            <a:off x="5284582" y="1767598"/>
            <a:ext cx="344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</a:t>
            </a:r>
            <a:endParaRPr lang="ru-RU" sz="1400" dirty="0"/>
          </a:p>
        </p:txBody>
      </p:sp>
      <p:cxnSp>
        <p:nvCxnSpPr>
          <p:cNvPr id="67" name="Соединитель: уступ 66">
            <a:extLst>
              <a:ext uri="{FF2B5EF4-FFF2-40B4-BE49-F238E27FC236}">
                <a16:creationId xmlns:a16="http://schemas.microsoft.com/office/drawing/2014/main" xmlns="" id="{4EE8C189-0339-4FB3-B52E-1DCE717C7839}"/>
              </a:ext>
            </a:extLst>
          </p:cNvPr>
          <p:cNvCxnSpPr>
            <a:stCxn id="8" idx="3"/>
            <a:endCxn id="16" idx="0"/>
          </p:cNvCxnSpPr>
          <p:nvPr/>
        </p:nvCxnSpPr>
        <p:spPr>
          <a:xfrm>
            <a:off x="1251521" y="2144443"/>
            <a:ext cx="1205401" cy="4173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Соединитель: уступ 68">
            <a:extLst>
              <a:ext uri="{FF2B5EF4-FFF2-40B4-BE49-F238E27FC236}">
                <a16:creationId xmlns:a16="http://schemas.microsoft.com/office/drawing/2014/main" xmlns="" id="{BAEF5A4E-E801-4577-9435-641040877A48}"/>
              </a:ext>
            </a:extLst>
          </p:cNvPr>
          <p:cNvCxnSpPr>
            <a:stCxn id="23" idx="3"/>
            <a:endCxn id="16" idx="1"/>
          </p:cNvCxnSpPr>
          <p:nvPr/>
        </p:nvCxnSpPr>
        <p:spPr>
          <a:xfrm flipV="1">
            <a:off x="1242550" y="2715731"/>
            <a:ext cx="975549" cy="6208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Соединитель: уступ 69">
            <a:extLst>
              <a:ext uri="{FF2B5EF4-FFF2-40B4-BE49-F238E27FC236}">
                <a16:creationId xmlns:a16="http://schemas.microsoft.com/office/drawing/2014/main" xmlns="" id="{C1CC4C58-78FF-4CC4-8037-C4422BD46046}"/>
              </a:ext>
            </a:extLst>
          </p:cNvPr>
          <p:cNvCxnSpPr>
            <a:cxnSpLocks/>
            <a:stCxn id="23" idx="3"/>
            <a:endCxn id="14" idx="1"/>
          </p:cNvCxnSpPr>
          <p:nvPr/>
        </p:nvCxnSpPr>
        <p:spPr>
          <a:xfrm flipV="1">
            <a:off x="1242550" y="3111000"/>
            <a:ext cx="975551" cy="2256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Соединитель: уступ 70">
            <a:extLst>
              <a:ext uri="{FF2B5EF4-FFF2-40B4-BE49-F238E27FC236}">
                <a16:creationId xmlns:a16="http://schemas.microsoft.com/office/drawing/2014/main" xmlns="" id="{7C83DA54-D4FB-4760-A3D9-607015CC7659}"/>
              </a:ext>
            </a:extLst>
          </p:cNvPr>
          <p:cNvCxnSpPr>
            <a:cxnSpLocks/>
            <a:stCxn id="23" idx="3"/>
            <a:endCxn id="15" idx="1"/>
          </p:cNvCxnSpPr>
          <p:nvPr/>
        </p:nvCxnSpPr>
        <p:spPr>
          <a:xfrm>
            <a:off x="1242550" y="3336616"/>
            <a:ext cx="975550" cy="1696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Соединитель: уступ 71">
            <a:extLst>
              <a:ext uri="{FF2B5EF4-FFF2-40B4-BE49-F238E27FC236}">
                <a16:creationId xmlns:a16="http://schemas.microsoft.com/office/drawing/2014/main" xmlns="" id="{2B7BB6B9-140A-47A8-B185-6293EAE33CEA}"/>
              </a:ext>
            </a:extLst>
          </p:cNvPr>
          <p:cNvCxnSpPr>
            <a:cxnSpLocks/>
            <a:stCxn id="23" idx="3"/>
            <a:endCxn id="17" idx="1"/>
          </p:cNvCxnSpPr>
          <p:nvPr/>
        </p:nvCxnSpPr>
        <p:spPr>
          <a:xfrm>
            <a:off x="1242550" y="3336616"/>
            <a:ext cx="975550" cy="5957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Соединитель: уступ 80">
            <a:extLst>
              <a:ext uri="{FF2B5EF4-FFF2-40B4-BE49-F238E27FC236}">
                <a16:creationId xmlns:a16="http://schemas.microsoft.com/office/drawing/2014/main" xmlns="" id="{D93B1989-C438-47FF-BBB3-9EE442A1AD16}"/>
              </a:ext>
            </a:extLst>
          </p:cNvPr>
          <p:cNvCxnSpPr>
            <a:cxnSpLocks/>
            <a:stCxn id="24" idx="3"/>
            <a:endCxn id="37" idx="1"/>
          </p:cNvCxnSpPr>
          <p:nvPr/>
        </p:nvCxnSpPr>
        <p:spPr>
          <a:xfrm flipV="1">
            <a:off x="1264977" y="5729306"/>
            <a:ext cx="358691" cy="20572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Соединитель: уступ 82">
            <a:extLst>
              <a:ext uri="{FF2B5EF4-FFF2-40B4-BE49-F238E27FC236}">
                <a16:creationId xmlns:a16="http://schemas.microsoft.com/office/drawing/2014/main" xmlns="" id="{3C5CF576-552D-43F1-954B-1F5401B00FCF}"/>
              </a:ext>
            </a:extLst>
          </p:cNvPr>
          <p:cNvCxnSpPr>
            <a:cxnSpLocks/>
            <a:stCxn id="24" idx="3"/>
            <a:endCxn id="38" idx="1"/>
          </p:cNvCxnSpPr>
          <p:nvPr/>
        </p:nvCxnSpPr>
        <p:spPr>
          <a:xfrm>
            <a:off x="1264977" y="5935035"/>
            <a:ext cx="358691" cy="3056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Соединитель: уступ 87">
            <a:extLst>
              <a:ext uri="{FF2B5EF4-FFF2-40B4-BE49-F238E27FC236}">
                <a16:creationId xmlns:a16="http://schemas.microsoft.com/office/drawing/2014/main" xmlns="" id="{7333AFF0-59F9-445F-B442-1EA60FB95C6A}"/>
              </a:ext>
            </a:extLst>
          </p:cNvPr>
          <p:cNvCxnSpPr>
            <a:cxnSpLocks/>
            <a:stCxn id="37" idx="3"/>
            <a:endCxn id="47" idx="1"/>
          </p:cNvCxnSpPr>
          <p:nvPr/>
        </p:nvCxnSpPr>
        <p:spPr>
          <a:xfrm>
            <a:off x="2490307" y="5729306"/>
            <a:ext cx="240756" cy="444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Соединитель: уступ 88">
            <a:extLst>
              <a:ext uri="{FF2B5EF4-FFF2-40B4-BE49-F238E27FC236}">
                <a16:creationId xmlns:a16="http://schemas.microsoft.com/office/drawing/2014/main" xmlns="" id="{FFA6C009-8290-4430-815E-BE4E2C3F1BF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478210" y="5937695"/>
            <a:ext cx="383589" cy="129298"/>
          </a:xfrm>
          <a:prstGeom prst="bentConnector3">
            <a:avLst>
              <a:gd name="adj1" fmla="val 9911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Соединитель: уступ 89">
            <a:extLst>
              <a:ext uri="{FF2B5EF4-FFF2-40B4-BE49-F238E27FC236}">
                <a16:creationId xmlns:a16="http://schemas.microsoft.com/office/drawing/2014/main" xmlns="" id="{D9312CB8-96C5-4731-8EB2-FBA32709C775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2363181" y="6194138"/>
            <a:ext cx="334667" cy="307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xmlns="" id="{B6C2C8FA-0A4B-4A81-B705-1A8E794BEC55}"/>
              </a:ext>
            </a:extLst>
          </p:cNvPr>
          <p:cNvCxnSpPr>
            <a:cxnSpLocks/>
            <a:stCxn id="9" idx="2"/>
            <a:endCxn id="23" idx="0"/>
          </p:cNvCxnSpPr>
          <p:nvPr/>
        </p:nvCxnSpPr>
        <p:spPr>
          <a:xfrm flipH="1">
            <a:off x="809231" y="2581791"/>
            <a:ext cx="2708" cy="385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xmlns="" id="{1A3B67BA-8116-4714-ADE5-9610B96D1433}"/>
              </a:ext>
            </a:extLst>
          </p:cNvPr>
          <p:cNvCxnSpPr>
            <a:cxnSpLocks/>
          </p:cNvCxnSpPr>
          <p:nvPr/>
        </p:nvCxnSpPr>
        <p:spPr>
          <a:xfrm>
            <a:off x="1347075" y="5491385"/>
            <a:ext cx="0" cy="443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Соединитель: уступ 124">
            <a:extLst>
              <a:ext uri="{FF2B5EF4-FFF2-40B4-BE49-F238E27FC236}">
                <a16:creationId xmlns:a16="http://schemas.microsoft.com/office/drawing/2014/main" xmlns="" id="{B715D0A2-33EA-44C7-8950-A47D1FFBABB4}"/>
              </a:ext>
            </a:extLst>
          </p:cNvPr>
          <p:cNvCxnSpPr>
            <a:cxnSpLocks/>
            <a:stCxn id="11" idx="3"/>
          </p:cNvCxnSpPr>
          <p:nvPr/>
        </p:nvCxnSpPr>
        <p:spPr>
          <a:xfrm rot="16200000" flipV="1">
            <a:off x="1573384" y="3916645"/>
            <a:ext cx="88528" cy="5633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Соединитель: уступ 127">
            <a:extLst>
              <a:ext uri="{FF2B5EF4-FFF2-40B4-BE49-F238E27FC236}">
                <a16:creationId xmlns:a16="http://schemas.microsoft.com/office/drawing/2014/main" xmlns="" id="{1599B2DB-CCDB-4094-9152-A6CE6C5419DB}"/>
              </a:ext>
            </a:extLst>
          </p:cNvPr>
          <p:cNvCxnSpPr>
            <a:cxnSpLocks/>
            <a:stCxn id="13" idx="3"/>
          </p:cNvCxnSpPr>
          <p:nvPr/>
        </p:nvCxnSpPr>
        <p:spPr>
          <a:xfrm rot="5400000" flipH="1" flipV="1">
            <a:off x="830473" y="3747152"/>
            <a:ext cx="90627" cy="9001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Соединитель: уступ 132">
            <a:extLst>
              <a:ext uri="{FF2B5EF4-FFF2-40B4-BE49-F238E27FC236}">
                <a16:creationId xmlns:a16="http://schemas.microsoft.com/office/drawing/2014/main" xmlns="" id="{C0763945-3646-46B6-AEA5-4793371652D7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695745" y="2715731"/>
            <a:ext cx="375919" cy="20787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Соединитель: уступ 137">
            <a:extLst>
              <a:ext uri="{FF2B5EF4-FFF2-40B4-BE49-F238E27FC236}">
                <a16:creationId xmlns:a16="http://schemas.microsoft.com/office/drawing/2014/main" xmlns="" id="{A049A6F8-67DB-419E-A8AF-27CE3C0A9720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695745" y="3111000"/>
            <a:ext cx="303911" cy="16834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Соединитель: уступ 140">
            <a:extLst>
              <a:ext uri="{FF2B5EF4-FFF2-40B4-BE49-F238E27FC236}">
                <a16:creationId xmlns:a16="http://schemas.microsoft.com/office/drawing/2014/main" xmlns="" id="{AA818E54-FF10-4DD6-887C-78ADDBF3C927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2695744" y="3506269"/>
            <a:ext cx="245373" cy="12881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Соединитель: уступ 143">
            <a:extLst>
              <a:ext uri="{FF2B5EF4-FFF2-40B4-BE49-F238E27FC236}">
                <a16:creationId xmlns:a16="http://schemas.microsoft.com/office/drawing/2014/main" xmlns="" id="{A63AF53A-711D-45A8-88B6-DA9ED2CC689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85452" y="4241487"/>
            <a:ext cx="864766" cy="2465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Соединитель: уступ 147">
            <a:extLst>
              <a:ext uri="{FF2B5EF4-FFF2-40B4-BE49-F238E27FC236}">
                <a16:creationId xmlns:a16="http://schemas.microsoft.com/office/drawing/2014/main" xmlns="" id="{B5F2C3AF-35EC-4E30-88C9-7EA776AAC47E}"/>
              </a:ext>
            </a:extLst>
          </p:cNvPr>
          <p:cNvCxnSpPr>
            <a:cxnSpLocks/>
            <a:stCxn id="11" idx="2"/>
            <a:endCxn id="41" idx="2"/>
          </p:cNvCxnSpPr>
          <p:nvPr/>
        </p:nvCxnSpPr>
        <p:spPr>
          <a:xfrm flipV="1">
            <a:off x="2053187" y="4339681"/>
            <a:ext cx="2097482" cy="4547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Соединитель: уступ 164">
            <a:extLst>
              <a:ext uri="{FF2B5EF4-FFF2-40B4-BE49-F238E27FC236}">
                <a16:creationId xmlns:a16="http://schemas.microsoft.com/office/drawing/2014/main" xmlns="" id="{666BF2CE-6FE2-4C0D-BED0-C12790B9262C}"/>
              </a:ext>
            </a:extLst>
          </p:cNvPr>
          <p:cNvCxnSpPr>
            <a:cxnSpLocks/>
            <a:stCxn id="33" idx="3"/>
            <a:endCxn id="347" idx="1"/>
          </p:cNvCxnSpPr>
          <p:nvPr/>
        </p:nvCxnSpPr>
        <p:spPr>
          <a:xfrm>
            <a:off x="3452548" y="5638601"/>
            <a:ext cx="163876" cy="8878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Соединитель: уступ 167">
            <a:extLst>
              <a:ext uri="{FF2B5EF4-FFF2-40B4-BE49-F238E27FC236}">
                <a16:creationId xmlns:a16="http://schemas.microsoft.com/office/drawing/2014/main" xmlns="" id="{94049333-6777-4BF7-ACF5-51FBFD9B1BE6}"/>
              </a:ext>
            </a:extLst>
          </p:cNvPr>
          <p:cNvCxnSpPr>
            <a:cxnSpLocks/>
            <a:endCxn id="347" idx="2"/>
          </p:cNvCxnSpPr>
          <p:nvPr/>
        </p:nvCxnSpPr>
        <p:spPr>
          <a:xfrm flipV="1">
            <a:off x="3321008" y="5881476"/>
            <a:ext cx="759981" cy="2176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Соединитель: уступ 187">
            <a:extLst>
              <a:ext uri="{FF2B5EF4-FFF2-40B4-BE49-F238E27FC236}">
                <a16:creationId xmlns:a16="http://schemas.microsoft.com/office/drawing/2014/main" xmlns="" id="{4B6D471B-3752-4495-B18E-45FFD06C0079}"/>
              </a:ext>
            </a:extLst>
          </p:cNvPr>
          <p:cNvCxnSpPr>
            <a:cxnSpLocks/>
            <a:stCxn id="41" idx="3"/>
            <a:endCxn id="45" idx="2"/>
          </p:cNvCxnSpPr>
          <p:nvPr/>
        </p:nvCxnSpPr>
        <p:spPr>
          <a:xfrm>
            <a:off x="4333558" y="4081526"/>
            <a:ext cx="481370" cy="239152"/>
          </a:xfrm>
          <a:prstGeom prst="bentConnector4">
            <a:avLst>
              <a:gd name="adj1" fmla="val 50000"/>
              <a:gd name="adj2" fmla="val 9026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Соединитель: уступ 191">
            <a:extLst>
              <a:ext uri="{FF2B5EF4-FFF2-40B4-BE49-F238E27FC236}">
                <a16:creationId xmlns:a16="http://schemas.microsoft.com/office/drawing/2014/main" xmlns="" id="{6BA1E14D-2CE6-4CB8-B498-1B4719C1CF9F}"/>
              </a:ext>
            </a:extLst>
          </p:cNvPr>
          <p:cNvCxnSpPr>
            <a:cxnSpLocks/>
            <a:stCxn id="15" idx="3"/>
            <a:endCxn id="40" idx="1"/>
          </p:cNvCxnSpPr>
          <p:nvPr/>
        </p:nvCxnSpPr>
        <p:spPr>
          <a:xfrm flipV="1">
            <a:off x="2695744" y="3437373"/>
            <a:ext cx="1269013" cy="688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Соединитель: уступ 194">
            <a:extLst>
              <a:ext uri="{FF2B5EF4-FFF2-40B4-BE49-F238E27FC236}">
                <a16:creationId xmlns:a16="http://schemas.microsoft.com/office/drawing/2014/main" xmlns="" id="{52707A6E-978E-43D4-A067-EBEC708EA281}"/>
              </a:ext>
            </a:extLst>
          </p:cNvPr>
          <p:cNvCxnSpPr>
            <a:cxnSpLocks/>
            <a:stCxn id="14" idx="3"/>
            <a:endCxn id="39" idx="1"/>
          </p:cNvCxnSpPr>
          <p:nvPr/>
        </p:nvCxnSpPr>
        <p:spPr>
          <a:xfrm flipV="1">
            <a:off x="2695745" y="2785996"/>
            <a:ext cx="1261229" cy="32500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Соединитель: уступ 198">
            <a:extLst>
              <a:ext uri="{FF2B5EF4-FFF2-40B4-BE49-F238E27FC236}">
                <a16:creationId xmlns:a16="http://schemas.microsoft.com/office/drawing/2014/main" xmlns="" id="{84E62820-3BE7-40DF-9E19-C5BB81EE2BD1}"/>
              </a:ext>
            </a:extLst>
          </p:cNvPr>
          <p:cNvCxnSpPr>
            <a:cxnSpLocks/>
            <a:stCxn id="16" idx="3"/>
            <a:endCxn id="36" idx="1"/>
          </p:cNvCxnSpPr>
          <p:nvPr/>
        </p:nvCxnSpPr>
        <p:spPr>
          <a:xfrm flipV="1">
            <a:off x="2695745" y="2078540"/>
            <a:ext cx="1264324" cy="6371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Соединитель: уступ 201">
            <a:extLst>
              <a:ext uri="{FF2B5EF4-FFF2-40B4-BE49-F238E27FC236}">
                <a16:creationId xmlns:a16="http://schemas.microsoft.com/office/drawing/2014/main" xmlns="" id="{3C3554E0-C7B9-450A-B84E-803EC09F804F}"/>
              </a:ext>
            </a:extLst>
          </p:cNvPr>
          <p:cNvCxnSpPr>
            <a:cxnSpLocks/>
            <a:stCxn id="40" idx="3"/>
            <a:endCxn id="44" idx="2"/>
          </p:cNvCxnSpPr>
          <p:nvPr/>
        </p:nvCxnSpPr>
        <p:spPr>
          <a:xfrm>
            <a:off x="4338243" y="3437373"/>
            <a:ext cx="427317" cy="209628"/>
          </a:xfrm>
          <a:prstGeom prst="bentConnector4">
            <a:avLst>
              <a:gd name="adj1" fmla="val 50000"/>
              <a:gd name="adj2" fmla="val 2090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Соединитель: уступ 206">
            <a:extLst>
              <a:ext uri="{FF2B5EF4-FFF2-40B4-BE49-F238E27FC236}">
                <a16:creationId xmlns:a16="http://schemas.microsoft.com/office/drawing/2014/main" xmlns="" id="{333C2C3C-EB4A-41FF-9E0E-08B6BB5A32EA}"/>
              </a:ext>
            </a:extLst>
          </p:cNvPr>
          <p:cNvCxnSpPr>
            <a:cxnSpLocks/>
          </p:cNvCxnSpPr>
          <p:nvPr/>
        </p:nvCxnSpPr>
        <p:spPr>
          <a:xfrm>
            <a:off x="4371232" y="2076530"/>
            <a:ext cx="380484" cy="219240"/>
          </a:xfrm>
          <a:prstGeom prst="bentConnector4">
            <a:avLst>
              <a:gd name="adj1" fmla="val 50000"/>
              <a:gd name="adj2" fmla="val 9559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Соединитель: уступ 213">
            <a:extLst>
              <a:ext uri="{FF2B5EF4-FFF2-40B4-BE49-F238E27FC236}">
                <a16:creationId xmlns:a16="http://schemas.microsoft.com/office/drawing/2014/main" xmlns="" id="{B3F6F263-037E-4147-A8D8-5A21E6AD76EE}"/>
              </a:ext>
            </a:extLst>
          </p:cNvPr>
          <p:cNvCxnSpPr>
            <a:cxnSpLocks/>
            <a:stCxn id="39" idx="3"/>
            <a:endCxn id="43" idx="2"/>
          </p:cNvCxnSpPr>
          <p:nvPr/>
        </p:nvCxnSpPr>
        <p:spPr>
          <a:xfrm>
            <a:off x="4330461" y="2785996"/>
            <a:ext cx="435099" cy="265744"/>
          </a:xfrm>
          <a:prstGeom prst="bentConnector4">
            <a:avLst>
              <a:gd name="adj1" fmla="val 50000"/>
              <a:gd name="adj2" fmla="val 18602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Соединитель: уступ 223">
            <a:extLst>
              <a:ext uri="{FF2B5EF4-FFF2-40B4-BE49-F238E27FC236}">
                <a16:creationId xmlns:a16="http://schemas.microsoft.com/office/drawing/2014/main" xmlns="" id="{CEBA98CB-170F-40F1-80A4-74562312028C}"/>
              </a:ext>
            </a:extLst>
          </p:cNvPr>
          <p:cNvCxnSpPr>
            <a:cxnSpLocks/>
            <a:endCxn id="20" idx="3"/>
          </p:cNvCxnSpPr>
          <p:nvPr/>
        </p:nvCxnSpPr>
        <p:spPr>
          <a:xfrm rot="10800000">
            <a:off x="1256442" y="1813693"/>
            <a:ext cx="2697279" cy="7864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Соединитель: уступ 226">
            <a:extLst>
              <a:ext uri="{FF2B5EF4-FFF2-40B4-BE49-F238E27FC236}">
                <a16:creationId xmlns:a16="http://schemas.microsoft.com/office/drawing/2014/main" xmlns="" id="{E4ECDDC8-4875-4112-9CBE-276788C535FC}"/>
              </a:ext>
            </a:extLst>
          </p:cNvPr>
          <p:cNvCxnSpPr>
            <a:cxnSpLocks/>
          </p:cNvCxnSpPr>
          <p:nvPr/>
        </p:nvCxnSpPr>
        <p:spPr>
          <a:xfrm rot="10800000">
            <a:off x="831275" y="1500706"/>
            <a:ext cx="4372452" cy="301389"/>
          </a:xfrm>
          <a:prstGeom prst="bentConnector3">
            <a:avLst>
              <a:gd name="adj1" fmla="val 33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Соединитель: уступ 229">
            <a:extLst>
              <a:ext uri="{FF2B5EF4-FFF2-40B4-BE49-F238E27FC236}">
                <a16:creationId xmlns:a16="http://schemas.microsoft.com/office/drawing/2014/main" xmlns="" id="{64A965C3-40EC-4626-89DB-F000AE807286}"/>
              </a:ext>
            </a:extLst>
          </p:cNvPr>
          <p:cNvCxnSpPr>
            <a:cxnSpLocks/>
            <a:endCxn id="45" idx="3"/>
          </p:cNvCxnSpPr>
          <p:nvPr/>
        </p:nvCxnSpPr>
        <p:spPr>
          <a:xfrm rot="16200000" flipV="1">
            <a:off x="4569075" y="4985026"/>
            <a:ext cx="1724168" cy="39547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Соединитель: уступ 235">
            <a:extLst>
              <a:ext uri="{FF2B5EF4-FFF2-40B4-BE49-F238E27FC236}">
                <a16:creationId xmlns:a16="http://schemas.microsoft.com/office/drawing/2014/main" xmlns="" id="{78C40740-7CAE-424F-A8BB-2BBD9BE6EA65}"/>
              </a:ext>
            </a:extLst>
          </p:cNvPr>
          <p:cNvCxnSpPr>
            <a:cxnSpLocks/>
            <a:stCxn id="45" idx="0"/>
          </p:cNvCxnSpPr>
          <p:nvPr/>
        </p:nvCxnSpPr>
        <p:spPr>
          <a:xfrm rot="16200000" flipH="1">
            <a:off x="4432408" y="4624386"/>
            <a:ext cx="2228054" cy="626024"/>
          </a:xfrm>
          <a:prstGeom prst="bentConnector3">
            <a:avLst>
              <a:gd name="adj1" fmla="val 7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5" name="Соединитель: уступ 244">
            <a:extLst>
              <a:ext uri="{FF2B5EF4-FFF2-40B4-BE49-F238E27FC236}">
                <a16:creationId xmlns:a16="http://schemas.microsoft.com/office/drawing/2014/main" xmlns="" id="{4169F418-7DDA-4120-80AC-A71AB9AF1CF2}"/>
              </a:ext>
            </a:extLst>
          </p:cNvPr>
          <p:cNvCxnSpPr>
            <a:cxnSpLocks/>
            <a:stCxn id="44" idx="0"/>
          </p:cNvCxnSpPr>
          <p:nvPr/>
        </p:nvCxnSpPr>
        <p:spPr>
          <a:xfrm rot="16200000" flipH="1">
            <a:off x="4139224" y="4194525"/>
            <a:ext cx="2895152" cy="805490"/>
          </a:xfrm>
          <a:prstGeom prst="bentConnector3">
            <a:avLst>
              <a:gd name="adj1" fmla="val -5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Соединитель: уступ 248">
            <a:extLst>
              <a:ext uri="{FF2B5EF4-FFF2-40B4-BE49-F238E27FC236}">
                <a16:creationId xmlns:a16="http://schemas.microsoft.com/office/drawing/2014/main" xmlns="" id="{A983F08F-B1BB-4062-BC6D-F46DC3EAF676}"/>
              </a:ext>
            </a:extLst>
          </p:cNvPr>
          <p:cNvCxnSpPr>
            <a:cxnSpLocks/>
            <a:stCxn id="43" idx="0"/>
          </p:cNvCxnSpPr>
          <p:nvPr/>
        </p:nvCxnSpPr>
        <p:spPr>
          <a:xfrm rot="16200000" flipH="1">
            <a:off x="3915124" y="3823364"/>
            <a:ext cx="3490414" cy="952552"/>
          </a:xfrm>
          <a:prstGeom prst="bentConnector3">
            <a:avLst>
              <a:gd name="adj1" fmla="val 14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Соединитель: уступ 257">
            <a:extLst>
              <a:ext uri="{FF2B5EF4-FFF2-40B4-BE49-F238E27FC236}">
                <a16:creationId xmlns:a16="http://schemas.microsoft.com/office/drawing/2014/main" xmlns="" id="{9618DC9A-6179-40E2-92D0-957820E1AEF1}"/>
              </a:ext>
            </a:extLst>
          </p:cNvPr>
          <p:cNvCxnSpPr>
            <a:cxnSpLocks/>
            <a:stCxn id="42" idx="0"/>
          </p:cNvCxnSpPr>
          <p:nvPr/>
        </p:nvCxnSpPr>
        <p:spPr>
          <a:xfrm rot="16200000" flipH="1">
            <a:off x="3605181" y="3379346"/>
            <a:ext cx="4244375" cy="1086628"/>
          </a:xfrm>
          <a:prstGeom prst="bentConnector3">
            <a:avLst>
              <a:gd name="adj1" fmla="val 19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Соединитель: уступ 269">
            <a:extLst>
              <a:ext uri="{FF2B5EF4-FFF2-40B4-BE49-F238E27FC236}">
                <a16:creationId xmlns:a16="http://schemas.microsoft.com/office/drawing/2014/main" xmlns="" id="{F1707C2E-3D16-4CD0-AF1A-7FB4461F779D}"/>
              </a:ext>
            </a:extLst>
          </p:cNvPr>
          <p:cNvCxnSpPr>
            <a:cxnSpLocks/>
          </p:cNvCxnSpPr>
          <p:nvPr/>
        </p:nvCxnSpPr>
        <p:spPr>
          <a:xfrm>
            <a:off x="5659923" y="2277352"/>
            <a:ext cx="1073148" cy="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7" name="Прямая со стрелкой 276">
            <a:extLst>
              <a:ext uri="{FF2B5EF4-FFF2-40B4-BE49-F238E27FC236}">
                <a16:creationId xmlns:a16="http://schemas.microsoft.com/office/drawing/2014/main" xmlns="" id="{EA191792-182E-475E-B08C-BC0FD4858D6F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5655237" y="3051740"/>
            <a:ext cx="1062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9" name="Прямая со стрелкой 278">
            <a:extLst>
              <a:ext uri="{FF2B5EF4-FFF2-40B4-BE49-F238E27FC236}">
                <a16:creationId xmlns:a16="http://schemas.microsoft.com/office/drawing/2014/main" xmlns="" id="{8776A7E4-F65E-4F61-BA84-A37BBD6E69BA}"/>
              </a:ext>
            </a:extLst>
          </p:cNvPr>
          <p:cNvCxnSpPr>
            <a:cxnSpLocks/>
          </p:cNvCxnSpPr>
          <p:nvPr/>
        </p:nvCxnSpPr>
        <p:spPr>
          <a:xfrm flipV="1">
            <a:off x="5633250" y="3633396"/>
            <a:ext cx="1077957" cy="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2" name="Прямая со стрелкой 281">
            <a:extLst>
              <a:ext uri="{FF2B5EF4-FFF2-40B4-BE49-F238E27FC236}">
                <a16:creationId xmlns:a16="http://schemas.microsoft.com/office/drawing/2014/main" xmlns="" id="{C76D782B-FBD2-44BF-B2AB-7B03FBBE5ED1}"/>
              </a:ext>
            </a:extLst>
          </p:cNvPr>
          <p:cNvCxnSpPr>
            <a:cxnSpLocks/>
          </p:cNvCxnSpPr>
          <p:nvPr/>
        </p:nvCxnSpPr>
        <p:spPr>
          <a:xfrm>
            <a:off x="5724774" y="4310311"/>
            <a:ext cx="1013216" cy="10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4" name="TextBox 283">
            <a:extLst>
              <a:ext uri="{FF2B5EF4-FFF2-40B4-BE49-F238E27FC236}">
                <a16:creationId xmlns:a16="http://schemas.microsoft.com/office/drawing/2014/main" xmlns="" id="{95EDFF3A-3F9C-43ED-AC1E-6420F2ADD19E}"/>
              </a:ext>
            </a:extLst>
          </p:cNvPr>
          <p:cNvSpPr txBox="1"/>
          <p:nvPr/>
        </p:nvSpPr>
        <p:spPr>
          <a:xfrm>
            <a:off x="5356374" y="2487321"/>
            <a:ext cx="368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</a:t>
            </a:r>
            <a:r>
              <a:rPr lang="en-US" sz="800" dirty="0"/>
              <a:t>3</a:t>
            </a:r>
            <a:endParaRPr lang="ru-RU" sz="1400" dirty="0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xmlns="" id="{EB21505C-B5F5-4720-B684-20430F99B31C}"/>
              </a:ext>
            </a:extLst>
          </p:cNvPr>
          <p:cNvSpPr txBox="1"/>
          <p:nvPr/>
        </p:nvSpPr>
        <p:spPr>
          <a:xfrm>
            <a:off x="5303333" y="3051739"/>
            <a:ext cx="362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</a:t>
            </a:r>
            <a:r>
              <a:rPr lang="en-US" sz="800" dirty="0"/>
              <a:t>2</a:t>
            </a:r>
            <a:endParaRPr lang="ru-RU" sz="1400" dirty="0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xmlns="" id="{F926BF2A-0CEE-40C5-AA73-D5F367B5C4F2}"/>
              </a:ext>
            </a:extLst>
          </p:cNvPr>
          <p:cNvSpPr txBox="1"/>
          <p:nvPr/>
        </p:nvSpPr>
        <p:spPr>
          <a:xfrm>
            <a:off x="3798634" y="4430347"/>
            <a:ext cx="433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800" dirty="0"/>
              <a:t>1</a:t>
            </a:r>
            <a:endParaRPr lang="ru-RU" sz="1400" dirty="0"/>
          </a:p>
        </p:txBody>
      </p:sp>
      <p:cxnSp>
        <p:nvCxnSpPr>
          <p:cNvPr id="287" name="Соединитель: уступ 286">
            <a:extLst>
              <a:ext uri="{FF2B5EF4-FFF2-40B4-BE49-F238E27FC236}">
                <a16:creationId xmlns:a16="http://schemas.microsoft.com/office/drawing/2014/main" xmlns="" id="{DB8B5D52-2558-478A-B6F3-5BE97F6C14C2}"/>
              </a:ext>
            </a:extLst>
          </p:cNvPr>
          <p:cNvCxnSpPr>
            <a:cxnSpLocks/>
            <a:stCxn id="41" idx="0"/>
          </p:cNvCxnSpPr>
          <p:nvPr/>
        </p:nvCxnSpPr>
        <p:spPr>
          <a:xfrm rot="16200000" flipV="1">
            <a:off x="2835274" y="2507976"/>
            <a:ext cx="1931026" cy="699764"/>
          </a:xfrm>
          <a:prstGeom prst="bentConnector3">
            <a:avLst>
              <a:gd name="adj1" fmla="val 247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0" name="Соединитель: уступ 289">
            <a:extLst>
              <a:ext uri="{FF2B5EF4-FFF2-40B4-BE49-F238E27FC236}">
                <a16:creationId xmlns:a16="http://schemas.microsoft.com/office/drawing/2014/main" xmlns="" id="{DFD69B69-3F22-4227-88AD-951D50C22A6D}"/>
              </a:ext>
            </a:extLst>
          </p:cNvPr>
          <p:cNvCxnSpPr>
            <a:cxnSpLocks/>
            <a:stCxn id="40" idx="0"/>
          </p:cNvCxnSpPr>
          <p:nvPr/>
        </p:nvCxnSpPr>
        <p:spPr>
          <a:xfrm rot="16200000" flipV="1">
            <a:off x="3184107" y="2235004"/>
            <a:ext cx="1310236" cy="624551"/>
          </a:xfrm>
          <a:prstGeom prst="bentConnector3">
            <a:avLst>
              <a:gd name="adj1" fmla="val 519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Соединитель: уступ 298">
            <a:extLst>
              <a:ext uri="{FF2B5EF4-FFF2-40B4-BE49-F238E27FC236}">
                <a16:creationId xmlns:a16="http://schemas.microsoft.com/office/drawing/2014/main" xmlns="" id="{A2F3B7BD-4FFF-47D6-BE8A-1428A3CC583F}"/>
              </a:ext>
            </a:extLst>
          </p:cNvPr>
          <p:cNvCxnSpPr>
            <a:cxnSpLocks/>
            <a:stCxn id="39" idx="0"/>
          </p:cNvCxnSpPr>
          <p:nvPr/>
        </p:nvCxnSpPr>
        <p:spPr>
          <a:xfrm rot="16200000" flipV="1">
            <a:off x="3538541" y="1945844"/>
            <a:ext cx="656970" cy="553384"/>
          </a:xfrm>
          <a:prstGeom prst="bentConnector3">
            <a:avLst>
              <a:gd name="adj1" fmla="val 1984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5" name="Соединитель: уступ 304">
            <a:extLst>
              <a:ext uri="{FF2B5EF4-FFF2-40B4-BE49-F238E27FC236}">
                <a16:creationId xmlns:a16="http://schemas.microsoft.com/office/drawing/2014/main" xmlns="" id="{2C851913-D630-42F3-994D-26173367C688}"/>
              </a:ext>
            </a:extLst>
          </p:cNvPr>
          <p:cNvCxnSpPr>
            <a:cxnSpLocks/>
          </p:cNvCxnSpPr>
          <p:nvPr/>
        </p:nvCxnSpPr>
        <p:spPr>
          <a:xfrm rot="16200000" flipV="1">
            <a:off x="3646813" y="1911991"/>
            <a:ext cx="324847" cy="288969"/>
          </a:xfrm>
          <a:prstGeom prst="bentConnector3">
            <a:avLst>
              <a:gd name="adj1" fmla="val 47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xmlns="" id="{3D8AE2DF-8603-4384-BED0-6EBD2F8CB9DC}"/>
              </a:ext>
            </a:extLst>
          </p:cNvPr>
          <p:cNvSpPr txBox="1"/>
          <p:nvPr/>
        </p:nvSpPr>
        <p:spPr>
          <a:xfrm>
            <a:off x="5302958" y="3735291"/>
            <a:ext cx="362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</a:t>
            </a:r>
            <a:r>
              <a:rPr lang="en-US" sz="800" dirty="0"/>
              <a:t>1</a:t>
            </a:r>
            <a:endParaRPr lang="ru-RU" sz="1400" dirty="0"/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xmlns="" id="{2B8F6D28-F795-49C4-85C4-FD551CE7ADB9}"/>
              </a:ext>
            </a:extLst>
          </p:cNvPr>
          <p:cNvSpPr txBox="1"/>
          <p:nvPr/>
        </p:nvSpPr>
        <p:spPr>
          <a:xfrm>
            <a:off x="3739061" y="3532696"/>
            <a:ext cx="433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800" dirty="0"/>
              <a:t>2</a:t>
            </a:r>
            <a:endParaRPr lang="ru-RU" sz="1400" dirty="0"/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xmlns="" id="{86E2B8D4-FB9D-43E3-AFD8-03ED07798CAE}"/>
              </a:ext>
            </a:extLst>
          </p:cNvPr>
          <p:cNvSpPr txBox="1"/>
          <p:nvPr/>
        </p:nvSpPr>
        <p:spPr>
          <a:xfrm>
            <a:off x="3676164" y="2885110"/>
            <a:ext cx="37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800" dirty="0"/>
              <a:t>3</a:t>
            </a:r>
            <a:endParaRPr lang="ru-RU" sz="1400" dirty="0"/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xmlns="" id="{08C2D80C-9702-44CF-914D-9A4E5104D008}"/>
              </a:ext>
            </a:extLst>
          </p:cNvPr>
          <p:cNvSpPr txBox="1"/>
          <p:nvPr/>
        </p:nvSpPr>
        <p:spPr>
          <a:xfrm>
            <a:off x="3623774" y="2171600"/>
            <a:ext cx="47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800" dirty="0"/>
              <a:t>4</a:t>
            </a:r>
            <a:endParaRPr lang="ru-RU" sz="1400" dirty="0"/>
          </a:p>
        </p:txBody>
      </p:sp>
      <p:cxnSp>
        <p:nvCxnSpPr>
          <p:cNvPr id="344" name="Соединитель: уступ 343">
            <a:extLst>
              <a:ext uri="{FF2B5EF4-FFF2-40B4-BE49-F238E27FC236}">
                <a16:creationId xmlns:a16="http://schemas.microsoft.com/office/drawing/2014/main" xmlns="" id="{84FEAAAE-6BB1-41B8-977E-72E6B9C5FED1}"/>
              </a:ext>
            </a:extLst>
          </p:cNvPr>
          <p:cNvCxnSpPr>
            <a:cxnSpLocks/>
            <a:stCxn id="347" idx="0"/>
          </p:cNvCxnSpPr>
          <p:nvPr/>
        </p:nvCxnSpPr>
        <p:spPr>
          <a:xfrm rot="16200000" flipV="1">
            <a:off x="3083011" y="4575313"/>
            <a:ext cx="1796385" cy="199572"/>
          </a:xfrm>
          <a:prstGeom prst="bentConnector3">
            <a:avLst>
              <a:gd name="adj1" fmla="val 2319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7" name="Блок-схема: подготовка 346">
            <a:extLst>
              <a:ext uri="{FF2B5EF4-FFF2-40B4-BE49-F238E27FC236}">
                <a16:creationId xmlns:a16="http://schemas.microsoft.com/office/drawing/2014/main" xmlns="" id="{0CA2AA5F-6DFC-406C-B7AB-8FCA0B57B983}"/>
              </a:ext>
            </a:extLst>
          </p:cNvPr>
          <p:cNvSpPr/>
          <p:nvPr/>
        </p:nvSpPr>
        <p:spPr>
          <a:xfrm>
            <a:off x="3616424" y="5573291"/>
            <a:ext cx="929129" cy="308185"/>
          </a:xfrm>
          <a:prstGeom prst="flowChartPrepa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dirty="0"/>
              <a:t>Потенциал</a:t>
            </a:r>
          </a:p>
        </p:txBody>
      </p:sp>
      <p:cxnSp>
        <p:nvCxnSpPr>
          <p:cNvPr id="352" name="Соединитель: уступ 351">
            <a:extLst>
              <a:ext uri="{FF2B5EF4-FFF2-40B4-BE49-F238E27FC236}">
                <a16:creationId xmlns:a16="http://schemas.microsoft.com/office/drawing/2014/main" xmlns="" id="{6B2AA610-AF8B-49A1-9EF8-D0E60FDBE032}"/>
              </a:ext>
            </a:extLst>
          </p:cNvPr>
          <p:cNvCxnSpPr>
            <a:cxnSpLocks/>
          </p:cNvCxnSpPr>
          <p:nvPr/>
        </p:nvCxnSpPr>
        <p:spPr>
          <a:xfrm rot="16200000" flipV="1">
            <a:off x="2590613" y="3982416"/>
            <a:ext cx="2343109" cy="8614"/>
          </a:xfrm>
          <a:prstGeom prst="bentConnector3">
            <a:avLst>
              <a:gd name="adj1" fmla="val 5867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1" name="Соединитель: уступ 360">
            <a:extLst>
              <a:ext uri="{FF2B5EF4-FFF2-40B4-BE49-F238E27FC236}">
                <a16:creationId xmlns:a16="http://schemas.microsoft.com/office/drawing/2014/main" xmlns="" id="{A018223A-FD60-4A0B-A9E7-EE7029C230FB}"/>
              </a:ext>
            </a:extLst>
          </p:cNvPr>
          <p:cNvCxnSpPr>
            <a:cxnSpLocks/>
          </p:cNvCxnSpPr>
          <p:nvPr/>
        </p:nvCxnSpPr>
        <p:spPr>
          <a:xfrm rot="16200000" flipV="1">
            <a:off x="2122262" y="3659860"/>
            <a:ext cx="3545850" cy="376880"/>
          </a:xfrm>
          <a:prstGeom prst="bentConnector3">
            <a:avLst>
              <a:gd name="adj1" fmla="val 1304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7" name="Соединитель: уступ 356">
            <a:extLst>
              <a:ext uri="{FF2B5EF4-FFF2-40B4-BE49-F238E27FC236}">
                <a16:creationId xmlns:a16="http://schemas.microsoft.com/office/drawing/2014/main" xmlns="" id="{D2CDA8D6-0CF8-4B2B-B0B6-B730C6EAB4B4}"/>
              </a:ext>
            </a:extLst>
          </p:cNvPr>
          <p:cNvCxnSpPr>
            <a:cxnSpLocks/>
            <a:stCxn id="347" idx="0"/>
          </p:cNvCxnSpPr>
          <p:nvPr/>
        </p:nvCxnSpPr>
        <p:spPr>
          <a:xfrm rot="16200000" flipV="1">
            <a:off x="2884245" y="4376546"/>
            <a:ext cx="2144290" cy="249199"/>
          </a:xfrm>
          <a:prstGeom prst="bentConnector3">
            <a:avLst>
              <a:gd name="adj1" fmla="val 1941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1" name="Соединитель: уступ 390">
            <a:extLst>
              <a:ext uri="{FF2B5EF4-FFF2-40B4-BE49-F238E27FC236}">
                <a16:creationId xmlns:a16="http://schemas.microsoft.com/office/drawing/2014/main" xmlns="" id="{6C692D7A-462A-40DD-BFA8-26C1B1DA7D17}"/>
              </a:ext>
            </a:extLst>
          </p:cNvPr>
          <p:cNvCxnSpPr>
            <a:cxnSpLocks/>
            <a:endCxn id="20" idx="0"/>
          </p:cNvCxnSpPr>
          <p:nvPr/>
        </p:nvCxnSpPr>
        <p:spPr>
          <a:xfrm rot="10800000">
            <a:off x="811603" y="1644415"/>
            <a:ext cx="5921468" cy="2662686"/>
          </a:xfrm>
          <a:prstGeom prst="bentConnector4">
            <a:avLst>
              <a:gd name="adj1" fmla="val 347"/>
              <a:gd name="adj2" fmla="val 10858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EA740F04-7059-FD4A-86EF-B06EE0459E51}"/>
              </a:ext>
            </a:extLst>
          </p:cNvPr>
          <p:cNvSpPr txBox="1"/>
          <p:nvPr/>
        </p:nvSpPr>
        <p:spPr>
          <a:xfrm>
            <a:off x="256411" y="5275941"/>
            <a:ext cx="1796776" cy="215444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Центр Компетенций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DE5BA5F4-A29C-418E-BF31-D3B16F381213}"/>
              </a:ext>
            </a:extLst>
          </p:cNvPr>
          <p:cNvSpPr/>
          <p:nvPr/>
        </p:nvSpPr>
        <p:spPr>
          <a:xfrm>
            <a:off x="3967780" y="3823371"/>
            <a:ext cx="365778" cy="516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sz="700" dirty="0"/>
              <a:t>1</a:t>
            </a:r>
            <a:endParaRPr lang="ru-RU" dirty="0"/>
          </a:p>
        </p:txBody>
      </p:sp>
      <p:cxnSp>
        <p:nvCxnSpPr>
          <p:cNvPr id="105" name="Соединитель: уступ 104">
            <a:extLst>
              <a:ext uri="{FF2B5EF4-FFF2-40B4-BE49-F238E27FC236}">
                <a16:creationId xmlns:a16="http://schemas.microsoft.com/office/drawing/2014/main" xmlns="" id="{5BE30411-06EB-459C-8074-B4831E11BF9D}"/>
              </a:ext>
            </a:extLst>
          </p:cNvPr>
          <p:cNvCxnSpPr>
            <a:cxnSpLocks/>
            <a:stCxn id="13" idx="0"/>
            <a:endCxn id="24" idx="1"/>
          </p:cNvCxnSpPr>
          <p:nvPr/>
        </p:nvCxnSpPr>
        <p:spPr>
          <a:xfrm rot="10800000" flipH="1" flipV="1">
            <a:off x="256413" y="4794469"/>
            <a:ext cx="78950" cy="1140566"/>
          </a:xfrm>
          <a:prstGeom prst="bentConnector3">
            <a:avLst>
              <a:gd name="adj1" fmla="val -17257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61E42188-7A18-4D3A-9E3F-66E8C0130337}"/>
              </a:ext>
            </a:extLst>
          </p:cNvPr>
          <p:cNvSpPr txBox="1"/>
          <p:nvPr/>
        </p:nvSpPr>
        <p:spPr>
          <a:xfrm>
            <a:off x="592499" y="4759744"/>
            <a:ext cx="1150442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00" dirty="0"/>
              <a:t>- Сквозные технологии управления…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C8930093-5BAD-4B84-B890-1D2FCA777077}"/>
              </a:ext>
            </a:extLst>
          </p:cNvPr>
          <p:cNvSpPr txBox="1"/>
          <p:nvPr/>
        </p:nvSpPr>
        <p:spPr>
          <a:xfrm>
            <a:off x="597436" y="5071713"/>
            <a:ext cx="1150442" cy="200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00" dirty="0"/>
              <a:t>- Цифровые двойники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BFFB077-A3CC-4215-A179-EFDCB2D9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4E0C8D5-6753-4870-83C2-1BD53FE1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A19-F267-4BB4-A0BB-F099E3C16762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108" name="Рисунок 2">
            <a:extLst>
              <a:ext uri="{FF2B5EF4-FFF2-40B4-BE49-F238E27FC236}">
                <a16:creationId xmlns:a16="http://schemas.microsoft.com/office/drawing/2014/main" xmlns="" id="{2C52B593-51D1-4C75-BA48-58FEC4C7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108762" cy="82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15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B7005F3-EE8C-45CC-83B8-4E7D26A3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7003"/>
            <a:ext cx="10776520" cy="67394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40A4A6"/>
                </a:solidFill>
              </a:rPr>
              <a:t>2.2. Опыт применения природно-продуктовой вертикали в атомной энергетике  (рис. 2)</a:t>
            </a:r>
            <a:endParaRPr lang="ru-RU" sz="2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A75B56C2-EB64-4740-B563-6842077FD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258" y="777462"/>
            <a:ext cx="11199323" cy="1720024"/>
          </a:xfrm>
        </p:spPr>
        <p:txBody>
          <a:bodyPr>
            <a:normAutofit/>
          </a:bodyPr>
          <a:lstStyle/>
          <a:p>
            <a:pPr algn="just"/>
            <a:r>
              <a:rPr lang="ru-RU" b="0" dirty="0"/>
              <a:t>как принципа </a:t>
            </a:r>
            <a:r>
              <a:rPr lang="ru-RU" u="sng" dirty="0"/>
              <a:t>вертикальной интеграции </a:t>
            </a:r>
            <a:r>
              <a:rPr lang="ru-RU" b="0" dirty="0"/>
              <a:t>для проведения ранней диагностики распознавания риска угроз возникновения проблемных ситуаций в каждом звене производственной цепочки и повышения качества межэлементного взаимодействия в субъекте и объекте управления на всех ярусах 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CB997438-AE49-42EB-9917-2250DF47C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012" y="5462504"/>
            <a:ext cx="10437813" cy="7519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Применение такого инструмента  имеет особое значение </a:t>
            </a:r>
            <a:r>
              <a:rPr lang="ru-RU" dirty="0">
                <a:solidFill>
                  <a:srgbClr val="40A4A6"/>
                </a:solidFill>
              </a:rPr>
              <a:t>при планировании развития экономически значимых производств</a:t>
            </a:r>
            <a:r>
              <a:rPr lang="ru-RU" dirty="0"/>
              <a:t> таких как </a:t>
            </a:r>
            <a:r>
              <a:rPr lang="ru-RU" dirty="0">
                <a:solidFill>
                  <a:srgbClr val="40A4A6"/>
                </a:solidFill>
              </a:rPr>
              <a:t>электроэнергетика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0C3EE80-F7D7-4E39-A26E-9A8831D78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931" y="2809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13D2860-1786-4731-9215-026ED3B7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2825-2FDE-4AEE-89BD-0595F795BB2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7069D37F-13DE-420A-A8D3-A52FAA4E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" name="Рисунок 2">
            <a:extLst>
              <a:ext uri="{FF2B5EF4-FFF2-40B4-BE49-F238E27FC236}">
                <a16:creationId xmlns:a16="http://schemas.microsoft.com/office/drawing/2014/main" xmlns="" id="{18A75EE4-9AB1-429E-9716-5BC1C60DC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94" y="116632"/>
            <a:ext cx="1108762" cy="82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6391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128C91"/>
            </a:gs>
            <a:gs pos="100000">
              <a:srgbClr val="51A65D"/>
            </a:gs>
          </a:gsLst>
          <a:lin ang="4980000" scaled="0"/>
        </a:gra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16614</TotalTime>
  <Words>4040</Words>
  <Application>Microsoft Office PowerPoint</Application>
  <PresentationFormat>Произвольный</PresentationFormat>
  <Paragraphs>379</Paragraphs>
  <Slides>35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Century Gothic</vt:lpstr>
      <vt:lpstr>Calibri Light</vt:lpstr>
      <vt:lpstr>Тема Office</vt:lpstr>
      <vt:lpstr>ОТЧЕТ   Научный анализ законодательства государств–участников СНГ, правоприменительной практики и норм международного права по цифровой трансформации отраслей промышленности,  Проект Концепции модельного закона  «Модельный закон о Цифровой трансформации отраслей промышленности для государств - участников СНГ» Этап 1 (февраль-март 2021 г.)  докладчик и– Яковлева Елена Анатольевна, д.э.н., проф. каф. Экономики и управления предприятиями и производственными комплексами СПбГЭУ,  Ткаченко Елена Анатольевна, д.э.н., проф. каф. Экономики и управления предприятиями и производственными комплексами СПбГЭУ,</vt:lpstr>
      <vt:lpstr>1. Техзадание и решения 2. Научно-обоснованные принципы 3. Концепция модельного закона – структура и основные статьи</vt:lpstr>
      <vt:lpstr>1. Техзадание</vt:lpstr>
      <vt:lpstr>1.1. Содержание отчета</vt:lpstr>
      <vt:lpstr>2. Научно-обоснованные принципы формирования закона</vt:lpstr>
      <vt:lpstr>Цифровая трансформация отраслей промышленности осуществляется государствами на основе следующих принципов: </vt:lpstr>
      <vt:lpstr>2.1. Основы цифровой трансформации </vt:lpstr>
      <vt:lpstr>2.2. Модель вертикали цифровой трансформации (рис.1)</vt:lpstr>
      <vt:lpstr>2.2. Опыт применения природно-продуктовой вертикали в атомной энергетике  (рис. 2)</vt:lpstr>
      <vt:lpstr>Слайд 10</vt:lpstr>
      <vt:lpstr>2.2 Пример: сценарное моделирование произвольных переменных (MatLab+лингвокомбинаторика)</vt:lpstr>
      <vt:lpstr>2.2. Пример: Анализ результатов лингво-комбинаторного моделирования в управлении инжиниринговым дивизионом атомной отрасли </vt:lpstr>
      <vt:lpstr>Таблица 1. Перспективные технологии цифровой трансформации ОПК</vt:lpstr>
      <vt:lpstr>Роль цифровых двойников и сквозных технологий управления в цифровой трансформации субъекта и объекта управления (рис.8).  Обозначение на рисунке 8: 1 – информационный поток характеризующий объект управления; 1’ – информационный поток характеризующий объект управления после формализации; 2 – информационный поток, генерируемый промышленной политикой; 2’ – информационный поток, генерируемый промышленной политикой после формализации; 3 – передача данных для мониторинга состояния объекта во внешние ситуационные центры по управлению рисками; 4 – передача данных для мониторинга состояния объекта цифровому двойнику субъекта; 5 – информационный поток целеуказания на основании данных мониторинга состояния; 5’ – информационный поток целеуказания на основании данных мониторинга состояния после формализации; 6 – обращение к базе знаний, содержащей решения проблемных ситуаций; 7 – вывод альтернативных вариантов решения проблемной ситуации; 8 – пополнение базы знаний о проблемных ситуациях; 9 – обратный логический вывод (вывод наиболее подходящего решения проблемной ситуации); 10 – имплементация решения; 11 – обратная связь о результате имплементации решения; 12 – пополнение базы знаний о результатах связи проблемная ситуация – решение. </vt:lpstr>
      <vt:lpstr>3. Концепция модельного закона (по главам и отдельным статьям) </vt:lpstr>
      <vt:lpstr>Статья 3. Основные цели, основные задачи и первоначальные инструменты цифровой трансформации отраслей промышленности</vt:lpstr>
      <vt:lpstr>Глава 2.  ГОСУДАРСТВЕННОЕ И МУНИЦИПАЛЬНОЕ РЕГУЛИРОВАНИЕ ЦИФРОВОЙ ТРАНСФОРМАЦИИ ОТРАСЛЕЙ ПРОМЫШЛЕННОСТИ   Статья 7.   Компетенция национального правительства и полномочия других органов государственной власти и органов местного самоуправления  в области цифровой трансформации </vt:lpstr>
      <vt:lpstr>Глава 3.  ОСНОВНЫЕ ТРЕБОВАНИЯ  К ПЕРВОНАЧАЛЬНЫМ МЕРОПРИЯТИЯМ  ПО ОРГАНИЗАЦИИ ЦИФРОВОЙ ТРАНСФОРМАЦИИ ОТРАСЛЕЙ ПРОМЫШЛЕННОСТИ</vt:lpstr>
      <vt:lpstr>Статья 9.  Целеполагание для субъектов и объектов цифровой трансформации  </vt:lpstr>
      <vt:lpstr>Статья 10. Методическое обеспечение внедрения цифровых технологий в промышленности </vt:lpstr>
      <vt:lpstr>Статья 12. Общая целевая и содержательная направленность первоочередных мероприятий по цифровой трансформации отраслей промышленности</vt:lpstr>
      <vt:lpstr>Слайд 22</vt:lpstr>
      <vt:lpstr>Статья 13.  Особенности документального оформления первоочередного плана и порядка выполнения мероприятий  по цифровой трансформации отраслей промышленности на первоначальном этапе</vt:lpstr>
      <vt:lpstr>Глава 4. ГОСУДАРСТВЕННЫЕ МЕРЫ ОБЕСПЕЧЕНИЯ ПРОЦЕССОВ ЦИФРОВОЙ ТРАНСФОРМАЦИИ ОТРАСЛЕЙ ПРОМЫШЛЕННОСТИ</vt:lpstr>
      <vt:lpstr>Глава 4. ГОСУДАРСТВЕННЫЕ МЕРЫ ОБЕСПЕЧЕНИЯ ПРОЦЕССОВ ЦИФРОВОЙ ТРАНСФОРМАЦИИ ОТРАСЛЕЙ ПРОМЫШЛЕННОСТИ</vt:lpstr>
      <vt:lpstr>Статья 14.  Основные критерии экономического регулирования  цифровой трансформации отраслей промышленности</vt:lpstr>
      <vt:lpstr>Статья 16.  Особенности государственных мер финансовой и  налоговой поддержки цифровой трансформации отраслей  промышленности на первоначальном этапе</vt:lpstr>
      <vt:lpstr>Статья 19. Стратегическое планирование цифровой трансформации отраслей  промышленности</vt:lpstr>
      <vt:lpstr>Статья 19. Стратегическое планирование цифровой трансформации отраслей  промышленности</vt:lpstr>
      <vt:lpstr>Статья 22. Обеспечение общих интересов национальной безопасности  в процессе цифровой трансформации отраслей промышленности </vt:lpstr>
      <vt:lpstr>Статья 23. Система и меры обеспечения специальных интересов  информационной безопасности в процессе цифровой трансформации отраслей промышленности       </vt:lpstr>
      <vt:lpstr>Статья 23. Система и меры обеспечения специальных интересов  информационной безопасности в процессе цифровой трансформации отраслей промышленности       </vt:lpstr>
      <vt:lpstr>Глава 5.  МЕЖДУНАРОДНЫЕ ОТНОШЕНИЯ ПО ВОПРОСАМ ЦИФРОВОЙ ТРАНСФОРМАЦИИ   ОТРАСЛЕЙ ПРОМЫШЛЕННОСТИ</vt:lpstr>
      <vt:lpstr>Слайд 34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sidorova.v</dc:creator>
  <cp:lastModifiedBy>Elena Tkachenko</cp:lastModifiedBy>
  <cp:revision>645</cp:revision>
  <dcterms:created xsi:type="dcterms:W3CDTF">2016-07-14T12:34:36Z</dcterms:created>
  <dcterms:modified xsi:type="dcterms:W3CDTF">2021-09-23T11:58:26Z</dcterms:modified>
</cp:coreProperties>
</file>